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4868863"/>
            <a:ext cx="8748712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If </a:t>
            </a:r>
            <a:r>
              <a:rPr lang="en-US" altLang="zh-CN" sz="3600" b="1" u="sng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China</a:t>
            </a: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 is the 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whole</a:t>
            </a: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then, </a:t>
            </a:r>
            <a:r>
              <a:rPr lang="en-US" altLang="zh-CN" sz="3600" b="1" u="sng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Shanghai</a:t>
            </a: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 is the 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part </a:t>
            </a: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of China.</a:t>
            </a:r>
          </a:p>
        </p:txBody>
      </p:sp>
      <p:pic>
        <p:nvPicPr>
          <p:cNvPr id="2051" name="Picture 5" descr="QQ图片20141110043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7650"/>
            <a:ext cx="7200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2117" t="20644" r="15767" b="12093"/>
          <a:stretch>
            <a:fillRect/>
          </a:stretch>
        </p:blipFill>
        <p:spPr bwMode="auto">
          <a:xfrm>
            <a:off x="3570288" y="0"/>
            <a:ext cx="5573712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620713"/>
            <a:ext cx="3492500" cy="2805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If Europe is the 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whole</a:t>
            </a: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Then, … is the 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part </a:t>
            </a:r>
            <a:r>
              <a:rPr lang="en-US" altLang="zh-CN" sz="3600" b="1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of Europe.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3T2\textbooks\new-44.jpg"/>
          <p:cNvPicPr>
            <a:picLocks noChangeAspect="1" noChangeArrowheads="1"/>
          </p:cNvPicPr>
          <p:nvPr/>
        </p:nvPicPr>
        <p:blipFill>
          <a:blip r:embed="rId2" cstate="print"/>
          <a:srcRect l="21054" t="70348" r="55556" b="16537"/>
          <a:stretch>
            <a:fillRect/>
          </a:stretch>
        </p:blipFill>
        <p:spPr bwMode="auto">
          <a:xfrm>
            <a:off x="2122488" y="795338"/>
            <a:ext cx="453707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825" y="4868863"/>
            <a:ext cx="8389938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3600" b="1">
                <a:latin typeface="Calibri" pitchFamily="34" charset="0"/>
                <a:cs typeface="Arial" pitchFamily="34" charset="0"/>
              </a:rPr>
              <a:t>  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If …….. </a:t>
            </a:r>
            <a:r>
              <a:rPr lang="en-GB" altLang="zh-CN" sz="3600" b="1">
                <a:latin typeface="Calibri" pitchFamily="34" charset="0"/>
                <a:cs typeface="Arial" pitchFamily="34" charset="0"/>
              </a:rPr>
              <a:t>i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s the whole</a:t>
            </a:r>
            <a:r>
              <a:rPr lang="en-GB" altLang="zh-CN" sz="3600" b="1">
                <a:latin typeface="Calibri" pitchFamily="34" charset="0"/>
              </a:rPr>
              <a:t>, 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then ……. is </a:t>
            </a:r>
            <a:r>
              <a:rPr lang="en-GB" altLang="zh-CN" sz="3600" b="1">
                <a:latin typeface="Calibri" pitchFamily="34" charset="0"/>
              </a:rPr>
              <a:t> 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the part of the whole.</a:t>
            </a:r>
            <a:endParaRPr lang="en-GB" altLang="en-US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内容占位符 3" descr="2015-02-23 115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6075" y="476250"/>
            <a:ext cx="5403850" cy="4052888"/>
          </a:xfr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4868863"/>
            <a:ext cx="8389938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3600" b="1">
                <a:latin typeface="Calibri" pitchFamily="34" charset="0"/>
                <a:cs typeface="Arial" pitchFamily="34" charset="0"/>
              </a:rPr>
              <a:t>  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If …….. </a:t>
            </a:r>
            <a:r>
              <a:rPr lang="en-GB" altLang="zh-CN" sz="3600" b="1">
                <a:latin typeface="Calibri" pitchFamily="34" charset="0"/>
                <a:cs typeface="Arial" pitchFamily="34" charset="0"/>
              </a:rPr>
              <a:t>i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s the whole</a:t>
            </a:r>
            <a:r>
              <a:rPr lang="en-GB" altLang="zh-CN" sz="3600" b="1">
                <a:latin typeface="Calibri" pitchFamily="34" charset="0"/>
              </a:rPr>
              <a:t>, 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then ……. is </a:t>
            </a:r>
            <a:r>
              <a:rPr lang="en-GB" altLang="zh-CN" sz="3600" b="1">
                <a:latin typeface="Calibri" pitchFamily="34" charset="0"/>
              </a:rPr>
              <a:t> 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the part of the whole.</a:t>
            </a:r>
            <a:endParaRPr lang="en-GB" altLang="en-US" sz="3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>
            <a:spLocks noChangeArrowheads="1"/>
          </p:cNvSpPr>
          <p:nvPr/>
        </p:nvSpPr>
        <p:spPr bwMode="auto">
          <a:xfrm>
            <a:off x="1136650" y="693738"/>
            <a:ext cx="6891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The relationship between</a:t>
            </a: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 </a:t>
            </a:r>
            <a:r>
              <a:rPr lang="en-US" sz="4000" b="1" dirty="0">
                <a:solidFill>
                  <a:srgbClr val="0C1C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a whole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and </a:t>
            </a:r>
            <a:r>
              <a:rPr lang="en-US" sz="4000" b="1" dirty="0">
                <a:solidFill>
                  <a:srgbClr val="0C1C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the parts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.</a:t>
            </a:r>
            <a:endParaRPr lang="en-US" sz="40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矩形 19"/>
          <p:cNvSpPr>
            <a:spLocks noChangeArrowheads="1"/>
          </p:cNvSpPr>
          <p:nvPr/>
        </p:nvSpPr>
        <p:spPr bwMode="auto">
          <a:xfrm>
            <a:off x="828675" y="1989138"/>
            <a:ext cx="7559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C1C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A whole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can be divided into </a:t>
            </a:r>
            <a:r>
              <a:rPr lang="en-US" sz="2800" b="1" dirty="0">
                <a:solidFill>
                  <a:srgbClr val="0C1C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many parts</a:t>
            </a:r>
            <a:r>
              <a:rPr lang="zh-CN" altLang="en-US" sz="2800" b="1" dirty="0">
                <a:solidFill>
                  <a:srgbClr val="0C1C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+mn-ea"/>
              </a:rPr>
              <a:t>.</a:t>
            </a:r>
            <a:endParaRPr lang="en-US" sz="2800" b="1" dirty="0">
              <a:solidFill>
                <a:srgbClr val="0C1C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迷你简准圆"/>
              <a:ea typeface="迷你简准圆"/>
              <a:cs typeface="迷你简准圆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C1C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Many parts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can make </a:t>
            </a:r>
            <a:r>
              <a:rPr lang="en-US" sz="2800" b="1" dirty="0">
                <a:solidFill>
                  <a:srgbClr val="0C1C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one who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迷你简准圆"/>
                <a:cs typeface="迷你简准圆"/>
              </a:rPr>
              <a:t>le</a:t>
            </a:r>
            <a:r>
              <a:rPr lang="zh-CN" alt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迷你简准圆"/>
                <a:ea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03238" y="2060575"/>
            <a:ext cx="8389937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3600" b="1">
                <a:latin typeface="Calibri" pitchFamily="34" charset="0"/>
                <a:cs typeface="Arial" pitchFamily="34" charset="0"/>
              </a:rPr>
              <a:t>One say:  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If …….. </a:t>
            </a:r>
            <a:r>
              <a:rPr lang="en-GB" altLang="zh-CN" sz="3600" b="1">
                <a:latin typeface="Calibri" pitchFamily="34" charset="0"/>
                <a:cs typeface="Arial" pitchFamily="34" charset="0"/>
              </a:rPr>
              <a:t>i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s the whole</a:t>
            </a:r>
            <a:r>
              <a:rPr lang="en-GB" altLang="zh-CN" sz="3600" b="1">
                <a:latin typeface="Calibri" pitchFamily="34" charset="0"/>
              </a:rPr>
              <a:t>, 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then ……. is </a:t>
            </a:r>
            <a:r>
              <a:rPr lang="en-GB" altLang="zh-CN" sz="3600" b="1">
                <a:latin typeface="Calibri" pitchFamily="34" charset="0"/>
              </a:rPr>
              <a:t> </a:t>
            </a:r>
            <a:r>
              <a:rPr lang="en-GB" altLang="en-US" sz="3600" b="1">
                <a:latin typeface="Calibri" pitchFamily="34" charset="0"/>
                <a:cs typeface="Arial" pitchFamily="34" charset="0"/>
              </a:rPr>
              <a:t>the part of the whole.</a:t>
            </a:r>
          </a:p>
          <a:p>
            <a:endParaRPr lang="en-GB" altLang="zh-CN" sz="3600" b="1">
              <a:latin typeface="Calibri" pitchFamily="34" charset="0"/>
              <a:cs typeface="Arial" pitchFamily="34" charset="0"/>
            </a:endParaRPr>
          </a:p>
          <a:p>
            <a:r>
              <a:rPr lang="en-GB" altLang="zh-CN" sz="3600" b="1">
                <a:latin typeface="Calibri" pitchFamily="34" charset="0"/>
              </a:rPr>
              <a:t>The other judge</a:t>
            </a:r>
            <a:endParaRPr lang="en-GB" altLang="en-US" sz="3600" b="1">
              <a:latin typeface="Calibri" pitchFamily="34" charset="0"/>
            </a:endParaRPr>
          </a:p>
          <a:p>
            <a:endParaRPr lang="en-GB" altLang="zh-CN" sz="3600" b="1">
              <a:latin typeface="Calibri" pitchFamily="34" charset="0"/>
            </a:endParaRPr>
          </a:p>
          <a:p>
            <a:endParaRPr lang="en-GB" altLang="zh-CN" sz="3600" b="1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zh-CN" altLang="en-US" sz="3600">
              <a:latin typeface="Calibri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95288" y="642938"/>
            <a:ext cx="48244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Calibri" pitchFamily="34" charset="0"/>
              </a:rPr>
              <a:t>Work  in  pairs :</a:t>
            </a:r>
            <a:endParaRPr lang="zh-CN" altLang="en-US" sz="4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468313" y="2060575"/>
            <a:ext cx="84248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altLang="en-US" sz="4400">
                <a:latin typeface="Calibri" pitchFamily="34" charset="0"/>
              </a:rPr>
              <a:t>    To find the relationship of  the whole and part at home and say to your parents.</a:t>
            </a:r>
            <a:endParaRPr lang="zh-CN" altLang="en-US" sz="4400"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533400"/>
            <a:ext cx="6870700" cy="1600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alt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Homework</a:t>
            </a:r>
            <a:endParaRPr lang="zh-CN" alt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132</Words>
  <Application>Microsoft Office PowerPoint</Application>
  <PresentationFormat>全屏显示(4:3)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Kris</dc:creator>
  <cp:lastModifiedBy>Kris</cp:lastModifiedBy>
  <cp:revision>1</cp:revision>
  <dcterms:created xsi:type="dcterms:W3CDTF">2015-03-08T23:51:45Z</dcterms:created>
  <dcterms:modified xsi:type="dcterms:W3CDTF">2015-03-09T08:54:08Z</dcterms:modified>
</cp:coreProperties>
</file>