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2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3678" y="476672"/>
            <a:ext cx="20002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775" y="836712"/>
            <a:ext cx="11144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TextBox 6"/>
          <p:cNvSpPr txBox="1">
            <a:spLocks noChangeArrowheads="1"/>
          </p:cNvSpPr>
          <p:nvPr/>
        </p:nvSpPr>
        <p:spPr bwMode="auto">
          <a:xfrm>
            <a:off x="323528" y="2692077"/>
            <a:ext cx="849694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/>
              <a:t>Say</a:t>
            </a:r>
            <a:r>
              <a:rPr lang="zh-CN" altLang="en-US" sz="2800" b="1" dirty="0" smtClean="0"/>
              <a:t>：</a:t>
            </a:r>
            <a:r>
              <a:rPr lang="zh-CN" altLang="en-US" sz="2800" b="1" dirty="0" smtClean="0">
                <a:sym typeface="Wingdings" pitchFamily="2" charset="2"/>
              </a:rPr>
              <a:t>（</a:t>
            </a:r>
            <a:r>
              <a:rPr lang="en-US" altLang="zh-CN" sz="2800" b="1" dirty="0" smtClean="0">
                <a:sym typeface="Wingdings" pitchFamily="2" charset="2"/>
              </a:rPr>
              <a:t>Circle/square</a:t>
            </a:r>
            <a:r>
              <a:rPr lang="zh-CN" altLang="en-US" sz="2800" b="1" dirty="0" smtClean="0">
                <a:sym typeface="Wingdings" pitchFamily="2" charset="2"/>
              </a:rPr>
              <a:t>）</a:t>
            </a:r>
            <a:r>
              <a:rPr lang="en-US" altLang="zh-CN" sz="2800" b="1" dirty="0" smtClean="0"/>
              <a:t>is divided into </a:t>
            </a:r>
            <a:r>
              <a:rPr lang="en-US" altLang="zh-CN" sz="2800" b="1" dirty="0" smtClean="0"/>
              <a:t>____equal parts each </a:t>
            </a:r>
            <a:r>
              <a:rPr lang="en-US" altLang="zh-CN" sz="2800" b="1" dirty="0" smtClean="0"/>
              <a:t>part is the _____of the</a:t>
            </a:r>
            <a:r>
              <a:rPr lang="zh-CN" altLang="en-US" sz="2800" b="1" dirty="0" smtClean="0">
                <a:sym typeface="Wingdings" pitchFamily="2" charset="2"/>
              </a:rPr>
              <a:t>（</a:t>
            </a:r>
            <a:r>
              <a:rPr lang="en-US" altLang="zh-CN" sz="2800" b="1" dirty="0" smtClean="0">
                <a:sym typeface="Wingdings" pitchFamily="2" charset="2"/>
              </a:rPr>
              <a:t>circle/square</a:t>
            </a:r>
            <a:r>
              <a:rPr lang="zh-CN" altLang="en-US" sz="2800" b="1" dirty="0" smtClean="0">
                <a:sym typeface="Wingdings" pitchFamily="2" charset="2"/>
              </a:rPr>
              <a:t>）</a:t>
            </a:r>
            <a:r>
              <a:rPr lang="en-US" altLang="zh-CN" sz="2800" b="1" dirty="0" smtClean="0"/>
              <a:t> </a:t>
            </a:r>
            <a:r>
              <a:rPr lang="en-US" altLang="zh-CN" sz="2400" b="1" dirty="0" smtClean="0"/>
              <a:t>.</a:t>
            </a:r>
            <a:endParaRPr lang="zh-CN" altLang="en-US" sz="2400" b="1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323528" y="4492277"/>
            <a:ext cx="8496944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sym typeface="Wingdings" pitchFamily="2" charset="2"/>
              </a:rPr>
              <a:t>        The whole </a:t>
            </a:r>
            <a:r>
              <a:rPr lang="en-US" altLang="zh-CN" sz="2800" b="1" dirty="0" smtClean="0"/>
              <a:t>is divided into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N</a:t>
            </a:r>
            <a:r>
              <a:rPr lang="en-US" altLang="zh-CN" sz="2800" b="1" dirty="0" smtClean="0"/>
              <a:t> parts equally</a:t>
            </a:r>
            <a:r>
              <a:rPr lang="zh-CN" altLang="zh-CN" sz="2800" b="1" dirty="0" smtClean="0"/>
              <a:t>，</a:t>
            </a:r>
            <a:r>
              <a:rPr lang="en-US" altLang="zh-CN" sz="2800" b="1" dirty="0" smtClean="0"/>
              <a:t>each part is the      of the</a:t>
            </a:r>
            <a:r>
              <a:rPr lang="zh-CN" altLang="en-US" sz="2800" b="1" dirty="0" smtClean="0">
                <a:sym typeface="Wingdings" pitchFamily="2" charset="2"/>
              </a:rPr>
              <a:t> </a:t>
            </a:r>
            <a:r>
              <a:rPr lang="en-US" altLang="zh-CN" sz="2800" b="1" dirty="0" smtClean="0">
                <a:sym typeface="Wingdings" pitchFamily="2" charset="2"/>
              </a:rPr>
              <a:t>whole. Just like…  we can them </a:t>
            </a:r>
            <a:r>
              <a:rPr lang="en-US" altLang="zh-CN" sz="2800" b="1" dirty="0" smtClean="0">
                <a:solidFill>
                  <a:srgbClr val="FF0000"/>
                </a:solidFill>
                <a:sym typeface="Wingdings" pitchFamily="2" charset="2"/>
              </a:rPr>
              <a:t>fractions</a:t>
            </a:r>
            <a:r>
              <a:rPr lang="en-US" altLang="zh-CN" sz="2800" b="1" dirty="0" smtClean="0">
                <a:sym typeface="Wingdings" pitchFamily="2" charset="2"/>
              </a:rPr>
              <a:t>.</a:t>
            </a:r>
            <a:endParaRPr lang="zh-CN" altLang="en-US" sz="2400" b="1" dirty="0"/>
          </a:p>
        </p:txBody>
      </p:sp>
      <p:sp>
        <p:nvSpPr>
          <p:cNvPr id="6" name="Rectangle 30"/>
          <p:cNvSpPr>
            <a:spLocks noChangeArrowheads="1"/>
          </p:cNvSpPr>
          <p:nvPr/>
        </p:nvSpPr>
        <p:spPr bwMode="auto">
          <a:xfrm>
            <a:off x="1979712" y="5076473"/>
            <a:ext cx="7000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7" name="Rectangle 30"/>
          <p:cNvSpPr>
            <a:spLocks noChangeArrowheads="1"/>
          </p:cNvSpPr>
          <p:nvPr/>
        </p:nvSpPr>
        <p:spPr bwMode="auto">
          <a:xfrm>
            <a:off x="1979712" y="5335041"/>
            <a:ext cx="7000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Calibri" pitchFamily="34" charset="0"/>
              </a:rPr>
              <a:t>N</a:t>
            </a:r>
            <a:r>
              <a:rPr lang="en-US" altLang="zh-CN" sz="48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endParaRPr lang="en-US" altLang="zh-CN" sz="48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" name="Line 33"/>
          <p:cNvSpPr>
            <a:spLocks noChangeShapeType="1"/>
          </p:cNvSpPr>
          <p:nvPr/>
        </p:nvSpPr>
        <p:spPr bwMode="auto">
          <a:xfrm>
            <a:off x="1979712" y="5589240"/>
            <a:ext cx="432048" cy="0"/>
          </a:xfrm>
          <a:prstGeom prst="line">
            <a:avLst/>
          </a:prstGeom>
          <a:noFill/>
          <a:ln w="539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5" grpId="0"/>
      <p:bldP spid="6" grpId="0"/>
      <p:bldP spid="7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0"/>
          <p:cNvSpPr txBox="1">
            <a:spLocks noChangeArrowheads="1"/>
          </p:cNvSpPr>
          <p:nvPr/>
        </p:nvSpPr>
        <p:spPr bwMode="auto">
          <a:xfrm>
            <a:off x="4267201" y="2312453"/>
            <a:ext cx="3930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32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3491" name="Text Box 21"/>
          <p:cNvSpPr txBox="1">
            <a:spLocks noChangeArrowheads="1"/>
          </p:cNvSpPr>
          <p:nvPr/>
        </p:nvSpPr>
        <p:spPr bwMode="auto">
          <a:xfrm>
            <a:off x="4191000" y="2160088"/>
            <a:ext cx="6014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>
                <a:solidFill>
                  <a:schemeClr val="bg1"/>
                </a:solidFill>
              </a:rPr>
              <a:t>——</a:t>
            </a:r>
          </a:p>
        </p:txBody>
      </p:sp>
      <p:sp>
        <p:nvSpPr>
          <p:cNvPr id="63492" name="Text Box 22"/>
          <p:cNvSpPr txBox="1">
            <a:spLocks noChangeArrowheads="1"/>
          </p:cNvSpPr>
          <p:nvPr/>
        </p:nvSpPr>
        <p:spPr bwMode="auto">
          <a:xfrm>
            <a:off x="4267200" y="1855359"/>
            <a:ext cx="381000" cy="579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32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3493" name="Text Box 23"/>
          <p:cNvSpPr txBox="1">
            <a:spLocks noChangeArrowheads="1"/>
          </p:cNvSpPr>
          <p:nvPr/>
        </p:nvSpPr>
        <p:spPr bwMode="auto">
          <a:xfrm>
            <a:off x="7315201" y="2115648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240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63494" name="Text Box 24"/>
          <p:cNvSpPr txBox="1">
            <a:spLocks noChangeArrowheads="1"/>
          </p:cNvSpPr>
          <p:nvPr/>
        </p:nvSpPr>
        <p:spPr bwMode="auto">
          <a:xfrm>
            <a:off x="7162800" y="1963283"/>
            <a:ext cx="685800" cy="366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zh-CN">
                <a:solidFill>
                  <a:schemeClr val="bg1"/>
                </a:solidFill>
              </a:rPr>
              <a:t>——</a:t>
            </a:r>
          </a:p>
        </p:txBody>
      </p:sp>
      <p:sp>
        <p:nvSpPr>
          <p:cNvPr id="63495" name="Text Box 29"/>
          <p:cNvSpPr txBox="1">
            <a:spLocks noChangeArrowheads="1"/>
          </p:cNvSpPr>
          <p:nvPr/>
        </p:nvSpPr>
        <p:spPr bwMode="auto">
          <a:xfrm>
            <a:off x="3733800" y="1931541"/>
            <a:ext cx="609600" cy="1328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/>
              <a:t> </a:t>
            </a:r>
            <a:r>
              <a:rPr lang="en-US" altLang="zh-CN" b="1">
                <a:solidFill>
                  <a:schemeClr val="bg1"/>
                </a:solidFill>
              </a:rPr>
              <a:t>1</a:t>
            </a:r>
            <a:r>
              <a:rPr lang="zh-CN" altLang="en-US" b="1">
                <a:solidFill>
                  <a:schemeClr val="bg1"/>
                </a:solidFill>
              </a:rPr>
              <a:t>　　　　　　　　　　</a:t>
            </a:r>
          </a:p>
          <a:p>
            <a:pPr>
              <a:buFontTx/>
              <a:buNone/>
            </a:pPr>
            <a:r>
              <a:rPr lang="en-US" altLang="zh-CN" b="1">
                <a:solidFill>
                  <a:schemeClr val="bg1"/>
                </a:solidFill>
              </a:rPr>
              <a:t>—</a:t>
            </a:r>
          </a:p>
          <a:p>
            <a:pPr>
              <a:buFontTx/>
              <a:buNone/>
            </a:pPr>
            <a:r>
              <a:rPr lang="en-US" altLang="zh-CN" b="1">
                <a:solidFill>
                  <a:schemeClr val="bg1"/>
                </a:solidFill>
              </a:rPr>
              <a:t> 4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zh-CN">
              <a:solidFill>
                <a:schemeClr val="bg1"/>
              </a:solidFill>
            </a:endParaRPr>
          </a:p>
        </p:txBody>
      </p:sp>
      <p:sp>
        <p:nvSpPr>
          <p:cNvPr id="63496" name="Text Box 34"/>
          <p:cNvSpPr txBox="1">
            <a:spLocks noChangeArrowheads="1"/>
          </p:cNvSpPr>
          <p:nvPr/>
        </p:nvSpPr>
        <p:spPr bwMode="auto">
          <a:xfrm>
            <a:off x="5715000" y="990371"/>
            <a:ext cx="304800" cy="129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endParaRPr lang="zh-CN" altLang="en-US"/>
          </a:p>
        </p:txBody>
      </p:sp>
      <p:sp>
        <p:nvSpPr>
          <p:cNvPr id="63497" name="Text Box 40"/>
          <p:cNvSpPr txBox="1">
            <a:spLocks noChangeArrowheads="1"/>
          </p:cNvSpPr>
          <p:nvPr/>
        </p:nvSpPr>
        <p:spPr bwMode="auto">
          <a:xfrm>
            <a:off x="6934200" y="1810919"/>
            <a:ext cx="38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zh-CN" sz="24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3498" name="Text Box 41"/>
          <p:cNvSpPr txBox="1">
            <a:spLocks noChangeArrowheads="1"/>
          </p:cNvSpPr>
          <p:nvPr/>
        </p:nvSpPr>
        <p:spPr bwMode="auto">
          <a:xfrm>
            <a:off x="6934200" y="1810919"/>
            <a:ext cx="30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zh-CN" sz="2400">
                <a:solidFill>
                  <a:schemeClr val="bg1"/>
                </a:solidFill>
              </a:rPr>
              <a:t>_</a:t>
            </a:r>
          </a:p>
        </p:txBody>
      </p:sp>
      <p:sp>
        <p:nvSpPr>
          <p:cNvPr id="63499" name="Text Box 42"/>
          <p:cNvSpPr txBox="1">
            <a:spLocks noChangeArrowheads="1"/>
          </p:cNvSpPr>
          <p:nvPr/>
        </p:nvSpPr>
        <p:spPr bwMode="auto">
          <a:xfrm>
            <a:off x="6934200" y="2115648"/>
            <a:ext cx="38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zh-CN" sz="240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20500" name="Text Box 47"/>
          <p:cNvSpPr txBox="1">
            <a:spLocks noChangeArrowheads="1"/>
          </p:cNvSpPr>
          <p:nvPr/>
        </p:nvSpPr>
        <p:spPr bwMode="auto">
          <a:xfrm>
            <a:off x="251520" y="292464"/>
            <a:ext cx="8820150" cy="4936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US" altLang="zh-CN" sz="3600" b="1" dirty="0">
              <a:latin typeface="宋体" pitchFamily="2" charset="-122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zh-CN" sz="4400" b="1" dirty="0" smtClean="0">
                <a:solidFill>
                  <a:srgbClr val="00B050"/>
                </a:solidFill>
              </a:rPr>
              <a:t>For </a:t>
            </a:r>
            <a:r>
              <a:rPr lang="en-US" altLang="zh-CN" sz="4400" b="1" dirty="0">
                <a:solidFill>
                  <a:srgbClr val="00B050"/>
                </a:solidFill>
              </a:rPr>
              <a:t>the same whole, </a:t>
            </a:r>
            <a:endParaRPr lang="en-US" altLang="zh-CN" sz="4400" b="1" dirty="0" smtClean="0">
              <a:solidFill>
                <a:srgbClr val="00B050"/>
              </a:solidFill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zh-CN" sz="4400" b="1" dirty="0" smtClean="0"/>
              <a:t>the </a:t>
            </a:r>
            <a:r>
              <a:rPr lang="en-US" altLang="zh-CN" sz="4400" b="1" dirty="0" smtClean="0">
                <a:solidFill>
                  <a:srgbClr val="FF0000"/>
                </a:solidFill>
              </a:rPr>
              <a:t>more</a:t>
            </a:r>
            <a:r>
              <a:rPr lang="en-US" altLang="zh-CN" sz="4400" b="1" dirty="0" smtClean="0"/>
              <a:t> </a:t>
            </a:r>
            <a:r>
              <a:rPr lang="en-US" altLang="zh-CN" sz="4400" b="1" dirty="0"/>
              <a:t>equal parts you divide, </a:t>
            </a:r>
            <a:endParaRPr lang="en-US" altLang="zh-CN" sz="4400" b="1" dirty="0" smtClean="0"/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zh-CN" sz="4400" b="1" dirty="0" smtClean="0"/>
              <a:t>the </a:t>
            </a:r>
            <a:r>
              <a:rPr lang="en-US" altLang="zh-CN" sz="4400" b="1" dirty="0" smtClean="0">
                <a:solidFill>
                  <a:srgbClr val="00B0F0"/>
                </a:solidFill>
              </a:rPr>
              <a:t>smaller</a:t>
            </a:r>
            <a:r>
              <a:rPr lang="en-US" altLang="zh-CN" sz="4400" b="1" dirty="0" smtClean="0"/>
              <a:t> </a:t>
            </a:r>
            <a:r>
              <a:rPr lang="en-US" altLang="zh-CN" sz="4400" b="1" dirty="0"/>
              <a:t>each part you get</a:t>
            </a:r>
            <a:r>
              <a:rPr lang="en-US" altLang="zh-CN" sz="4400" b="1" dirty="0" smtClean="0"/>
              <a:t>.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zh-CN" sz="4400" b="1" dirty="0" smtClean="0"/>
              <a:t>the </a:t>
            </a:r>
            <a:r>
              <a:rPr lang="en-US" altLang="zh-CN" sz="4400" b="1" dirty="0" smtClean="0">
                <a:solidFill>
                  <a:srgbClr val="FF0000"/>
                </a:solidFill>
              </a:rPr>
              <a:t>fewer</a:t>
            </a:r>
            <a:r>
              <a:rPr lang="en-US" altLang="zh-CN" sz="4400" b="1" dirty="0" smtClean="0"/>
              <a:t> equal parts you divide,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zh-CN" sz="4400" b="1" dirty="0" smtClean="0"/>
              <a:t>the </a:t>
            </a:r>
            <a:r>
              <a:rPr lang="en-US" altLang="zh-CN" sz="4400" b="1" dirty="0" smtClean="0">
                <a:solidFill>
                  <a:srgbClr val="00B0F0"/>
                </a:solidFill>
              </a:rPr>
              <a:t>bigger</a:t>
            </a:r>
            <a:r>
              <a:rPr lang="en-US" altLang="zh-CN" sz="4400" b="1" dirty="0" smtClean="0"/>
              <a:t> each part you get. </a:t>
            </a:r>
            <a:r>
              <a:rPr lang="zh-CN" altLang="en-US" sz="3600" b="1" dirty="0">
                <a:solidFill>
                  <a:srgbClr val="FF3300"/>
                </a:solidFill>
              </a:rPr>
              <a:t>　</a:t>
            </a:r>
            <a:r>
              <a:rPr lang="zh-CN" altLang="en-US" sz="2800" b="1" dirty="0">
                <a:solidFill>
                  <a:srgbClr val="FF3300"/>
                </a:solidFill>
              </a:rPr>
              <a:t>　　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图片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4788" y="1773238"/>
            <a:ext cx="5184775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684212" y="971550"/>
            <a:ext cx="61200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3200" b="1" dirty="0" smtClean="0"/>
              <a:t>Think: Which line is longer?</a:t>
            </a:r>
            <a:endParaRPr lang="zh-CN" altLang="en-US" sz="3200" b="1" dirty="0"/>
          </a:p>
        </p:txBody>
      </p:sp>
      <p:sp>
        <p:nvSpPr>
          <p:cNvPr id="6" name="矩形 5"/>
          <p:cNvSpPr/>
          <p:nvPr/>
        </p:nvSpPr>
        <p:spPr>
          <a:xfrm>
            <a:off x="3635375" y="2205038"/>
            <a:ext cx="5184775" cy="37449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>
            <a:off x="1692275" y="3068638"/>
            <a:ext cx="1584325" cy="0"/>
          </a:xfrm>
          <a:prstGeom prst="line">
            <a:avLst/>
          </a:prstGeom>
          <a:ln w="666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1692275" y="4652963"/>
            <a:ext cx="1584325" cy="0"/>
          </a:xfrm>
          <a:prstGeom prst="line">
            <a:avLst/>
          </a:prstGeom>
          <a:ln w="666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9" name="TextBox 7"/>
          <p:cNvSpPr txBox="1">
            <a:spLocks noChangeArrowheads="1"/>
          </p:cNvSpPr>
          <p:nvPr/>
        </p:nvSpPr>
        <p:spPr bwMode="auto">
          <a:xfrm>
            <a:off x="71438" y="2708275"/>
            <a:ext cx="15478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 dirty="0" smtClean="0"/>
              <a:t>First</a:t>
            </a:r>
            <a:r>
              <a:rPr lang="zh-CN" altLang="en-US" sz="2800" b="1" dirty="0" smtClean="0"/>
              <a:t>：</a:t>
            </a:r>
            <a:endParaRPr lang="zh-CN" altLang="en-US" sz="2800" b="1" dirty="0"/>
          </a:p>
        </p:txBody>
      </p:sp>
      <p:sp>
        <p:nvSpPr>
          <p:cNvPr id="8200" name="TextBox 8"/>
          <p:cNvSpPr txBox="1">
            <a:spLocks noChangeArrowheads="1"/>
          </p:cNvSpPr>
          <p:nvPr/>
        </p:nvSpPr>
        <p:spPr bwMode="auto">
          <a:xfrm>
            <a:off x="71438" y="4292600"/>
            <a:ext cx="15478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 dirty="0" smtClean="0"/>
              <a:t>Second</a:t>
            </a:r>
            <a:r>
              <a:rPr lang="zh-CN" altLang="en-US" sz="2800" b="1" dirty="0" smtClean="0"/>
              <a:t>：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104</Words>
  <Application>Microsoft Office PowerPoint</Application>
  <PresentationFormat>全屏显示(4:3)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幻灯片 1</vt:lpstr>
      <vt:lpstr>幻灯片 2</vt:lpstr>
      <vt:lpstr>幻灯片 3</vt:lpstr>
      <vt:lpstr>幻灯片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Kris</dc:creator>
  <cp:lastModifiedBy>Kris</cp:lastModifiedBy>
  <cp:revision>6</cp:revision>
  <dcterms:created xsi:type="dcterms:W3CDTF">2015-03-10T14:08:03Z</dcterms:created>
  <dcterms:modified xsi:type="dcterms:W3CDTF">2015-03-12T09:18:03Z</dcterms:modified>
</cp:coreProperties>
</file>