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0"/>
  </p:notesMasterIdLst>
  <p:sldIdLst>
    <p:sldId id="267" r:id="rId2"/>
    <p:sldId id="256" r:id="rId3"/>
    <p:sldId id="275" r:id="rId4"/>
    <p:sldId id="277" r:id="rId5"/>
    <p:sldId id="276" r:id="rId6"/>
    <p:sldId id="278" r:id="rId7"/>
    <p:sldId id="260" r:id="rId8"/>
    <p:sldId id="279" r:id="rId9"/>
    <p:sldId id="262" r:id="rId10"/>
    <p:sldId id="263" r:id="rId11"/>
    <p:sldId id="280" r:id="rId12"/>
    <p:sldId id="271" r:id="rId13"/>
    <p:sldId id="273" r:id="rId14"/>
    <p:sldId id="272" r:id="rId15"/>
    <p:sldId id="274" r:id="rId16"/>
    <p:sldId id="265" r:id="rId17"/>
    <p:sldId id="269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05" autoAdjust="0"/>
  </p:normalViewPr>
  <p:slideViewPr>
    <p:cSldViewPr>
      <p:cViewPr>
        <p:scale>
          <a:sx n="80" d="100"/>
          <a:sy n="80" d="100"/>
        </p:scale>
        <p:origin x="-864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563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117E81-6596-4D0E-9137-ACE8C54723C2}" type="doc">
      <dgm:prSet loTypeId="urn:microsoft.com/office/officeart/2005/8/layout/pyramid1" loCatId="pyramid" qsTypeId="urn:microsoft.com/office/officeart/2005/8/quickstyle/simple1" qsCatId="simple" csTypeId="urn:microsoft.com/office/officeart/2005/8/colors/colorful4" csCatId="colorful" phldr="1"/>
      <dgm:spPr/>
    </dgm:pt>
    <dgm:pt modelId="{A1A73433-D526-4B28-8CB9-35ACA040F75E}">
      <dgm:prSet phldrT="[Text]" custT="1"/>
      <dgm:spPr>
        <a:solidFill>
          <a:schemeClr val="tx2"/>
        </a:solidFill>
      </dgm:spPr>
      <dgm:t>
        <a:bodyPr/>
        <a:lstStyle/>
        <a:p>
          <a:endParaRPr lang="en-GB" sz="3200" dirty="0" smtClean="0"/>
        </a:p>
        <a:p>
          <a:r>
            <a:rPr lang="en-GB" sz="2400" dirty="0" smtClean="0">
              <a:latin typeface="Comic Sans MS" pitchFamily="66" charset="0"/>
            </a:rPr>
            <a:t>EHCP</a:t>
          </a:r>
          <a:endParaRPr lang="en-GB" sz="2400" dirty="0">
            <a:latin typeface="Comic Sans MS" pitchFamily="66" charset="0"/>
          </a:endParaRPr>
        </a:p>
      </dgm:t>
    </dgm:pt>
    <dgm:pt modelId="{AB18031F-D718-4AD8-9C81-4E1DDDDAE130}" type="parTrans" cxnId="{8A2AF27D-90A7-4FD6-8D7B-280FE840370D}">
      <dgm:prSet/>
      <dgm:spPr/>
      <dgm:t>
        <a:bodyPr/>
        <a:lstStyle/>
        <a:p>
          <a:endParaRPr lang="en-GB"/>
        </a:p>
      </dgm:t>
    </dgm:pt>
    <dgm:pt modelId="{24D334A6-CB8E-4199-B399-460C999D543A}" type="sibTrans" cxnId="{8A2AF27D-90A7-4FD6-8D7B-280FE840370D}">
      <dgm:prSet/>
      <dgm:spPr/>
      <dgm:t>
        <a:bodyPr/>
        <a:lstStyle/>
        <a:p>
          <a:endParaRPr lang="en-GB"/>
        </a:p>
      </dgm:t>
    </dgm:pt>
    <dgm:pt modelId="{0B86A4B6-76A7-41BC-9641-AE1CDD5E577F}">
      <dgm:prSet phldrT="[Text]" custT="1"/>
      <dgm:spPr>
        <a:solidFill>
          <a:schemeClr val="accent2"/>
        </a:solidFill>
      </dgm:spPr>
      <dgm:t>
        <a:bodyPr/>
        <a:lstStyle/>
        <a:p>
          <a:endParaRPr lang="en-GB" sz="3200" dirty="0">
            <a:latin typeface="Comic Sans MS" pitchFamily="66" charset="0"/>
          </a:endParaRPr>
        </a:p>
      </dgm:t>
    </dgm:pt>
    <dgm:pt modelId="{E3D24ADE-4589-4956-8253-B9A0740621FC}" type="parTrans" cxnId="{3DEF1EDB-3E45-4BA5-A620-862F5BAE9B34}">
      <dgm:prSet/>
      <dgm:spPr/>
      <dgm:t>
        <a:bodyPr/>
        <a:lstStyle/>
        <a:p>
          <a:endParaRPr lang="en-GB"/>
        </a:p>
      </dgm:t>
    </dgm:pt>
    <dgm:pt modelId="{9EB71B44-53A3-4398-BF9F-58F11C6F489C}" type="sibTrans" cxnId="{3DEF1EDB-3E45-4BA5-A620-862F5BAE9B34}">
      <dgm:prSet/>
      <dgm:spPr/>
      <dgm:t>
        <a:bodyPr/>
        <a:lstStyle/>
        <a:p>
          <a:endParaRPr lang="en-GB"/>
        </a:p>
      </dgm:t>
    </dgm:pt>
    <dgm:pt modelId="{8A957ED0-549E-485E-9188-53B4AFFB455D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endParaRPr lang="en-GB" sz="1800" dirty="0" smtClean="0">
            <a:solidFill>
              <a:srgbClr val="000099"/>
            </a:solidFill>
          </a:endParaRPr>
        </a:p>
      </dgm:t>
    </dgm:pt>
    <dgm:pt modelId="{092F26C8-822E-4613-8670-7686589B81E3}" type="parTrans" cxnId="{32B7E346-26DA-4DD3-B9FD-ED60E9569E51}">
      <dgm:prSet/>
      <dgm:spPr/>
      <dgm:t>
        <a:bodyPr/>
        <a:lstStyle/>
        <a:p>
          <a:endParaRPr lang="en-GB"/>
        </a:p>
      </dgm:t>
    </dgm:pt>
    <dgm:pt modelId="{4BDDFE72-A2C2-4099-8E60-2A259B3C3FA7}" type="sibTrans" cxnId="{32B7E346-26DA-4DD3-B9FD-ED60E9569E51}">
      <dgm:prSet/>
      <dgm:spPr/>
      <dgm:t>
        <a:bodyPr/>
        <a:lstStyle/>
        <a:p>
          <a:endParaRPr lang="en-GB"/>
        </a:p>
      </dgm:t>
    </dgm:pt>
    <dgm:pt modelId="{4BF6C5F2-64D8-4721-BC4D-E8FE47674C2A}" type="pres">
      <dgm:prSet presAssocID="{E9117E81-6596-4D0E-9137-ACE8C54723C2}" presName="Name0" presStyleCnt="0">
        <dgm:presLayoutVars>
          <dgm:dir/>
          <dgm:animLvl val="lvl"/>
          <dgm:resizeHandles val="exact"/>
        </dgm:presLayoutVars>
      </dgm:prSet>
      <dgm:spPr/>
    </dgm:pt>
    <dgm:pt modelId="{9299EA2D-07CA-4474-B61E-90DFDC4D10FE}" type="pres">
      <dgm:prSet presAssocID="{A1A73433-D526-4B28-8CB9-35ACA040F75E}" presName="Name8" presStyleCnt="0"/>
      <dgm:spPr/>
    </dgm:pt>
    <dgm:pt modelId="{F36478DC-5815-4FBB-8208-357EE24E3A60}" type="pres">
      <dgm:prSet presAssocID="{A1A73433-D526-4B28-8CB9-35ACA040F75E}" presName="level" presStyleLbl="node1" presStyleIdx="0" presStyleCnt="3" custScaleY="53118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397872-AE4F-4900-9027-0563C1726715}" type="pres">
      <dgm:prSet presAssocID="{A1A73433-D526-4B28-8CB9-35ACA040F75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F63E5F-ED4A-462B-A43B-6ED0E3768D8C}" type="pres">
      <dgm:prSet presAssocID="{0B86A4B6-76A7-41BC-9641-AE1CDD5E577F}" presName="Name8" presStyleCnt="0"/>
      <dgm:spPr/>
    </dgm:pt>
    <dgm:pt modelId="{E5E89D7F-CDB8-44E6-9848-900090ECF3E3}" type="pres">
      <dgm:prSet presAssocID="{0B86A4B6-76A7-41BC-9641-AE1CDD5E577F}" presName="level" presStyleLbl="node1" presStyleIdx="1" presStyleCnt="3" custScaleY="106123" custLinFactNeighborX="-48" custLinFactNeighborY="-103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8CF338-4067-4A74-9A33-CAAB14160B5F}" type="pres">
      <dgm:prSet presAssocID="{0B86A4B6-76A7-41BC-9641-AE1CDD5E577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9660DA-574D-4AAF-89EB-03EA97467464}" type="pres">
      <dgm:prSet presAssocID="{8A957ED0-549E-485E-9188-53B4AFFB455D}" presName="Name8" presStyleCnt="0"/>
      <dgm:spPr/>
    </dgm:pt>
    <dgm:pt modelId="{0AF45586-1976-4496-AA17-FE31E03C7528}" type="pres">
      <dgm:prSet presAssocID="{8A957ED0-549E-485E-9188-53B4AFFB455D}" presName="level" presStyleLbl="node1" presStyleIdx="2" presStyleCnt="3" custScaleY="58783" custLinFactNeighborX="441" custLinFactNeighborY="401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048B74-F26B-4A93-8285-FD687357ED26}" type="pres">
      <dgm:prSet presAssocID="{8A957ED0-549E-485E-9188-53B4AFFB455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BACDA5B-E630-4C70-9EAB-623C9D3E70B8}" type="presOf" srcId="{E9117E81-6596-4D0E-9137-ACE8C54723C2}" destId="{4BF6C5F2-64D8-4721-BC4D-E8FE47674C2A}" srcOrd="0" destOrd="0" presId="urn:microsoft.com/office/officeart/2005/8/layout/pyramid1"/>
    <dgm:cxn modelId="{93A9599E-C381-4FF2-8E9E-89979697296F}" type="presOf" srcId="{A1A73433-D526-4B28-8CB9-35ACA040F75E}" destId="{8E397872-AE4F-4900-9027-0563C1726715}" srcOrd="1" destOrd="0" presId="urn:microsoft.com/office/officeart/2005/8/layout/pyramid1"/>
    <dgm:cxn modelId="{9EF2A5C8-21C1-4D39-9FF8-F16FD060C8A8}" type="presOf" srcId="{8A957ED0-549E-485E-9188-53B4AFFB455D}" destId="{7D048B74-F26B-4A93-8285-FD687357ED26}" srcOrd="1" destOrd="0" presId="urn:microsoft.com/office/officeart/2005/8/layout/pyramid1"/>
    <dgm:cxn modelId="{8A2AF27D-90A7-4FD6-8D7B-280FE840370D}" srcId="{E9117E81-6596-4D0E-9137-ACE8C54723C2}" destId="{A1A73433-D526-4B28-8CB9-35ACA040F75E}" srcOrd="0" destOrd="0" parTransId="{AB18031F-D718-4AD8-9C81-4E1DDDDAE130}" sibTransId="{24D334A6-CB8E-4199-B399-460C999D543A}"/>
    <dgm:cxn modelId="{8737A180-E520-491D-A6D5-67E2807DE88B}" type="presOf" srcId="{0B86A4B6-76A7-41BC-9641-AE1CDD5E577F}" destId="{A58CF338-4067-4A74-9A33-CAAB14160B5F}" srcOrd="1" destOrd="0" presId="urn:microsoft.com/office/officeart/2005/8/layout/pyramid1"/>
    <dgm:cxn modelId="{3DEF1EDB-3E45-4BA5-A620-862F5BAE9B34}" srcId="{E9117E81-6596-4D0E-9137-ACE8C54723C2}" destId="{0B86A4B6-76A7-41BC-9641-AE1CDD5E577F}" srcOrd="1" destOrd="0" parTransId="{E3D24ADE-4589-4956-8253-B9A0740621FC}" sibTransId="{9EB71B44-53A3-4398-BF9F-58F11C6F489C}"/>
    <dgm:cxn modelId="{C4B278BD-30EC-4CBF-9182-3FEC86B746BE}" type="presOf" srcId="{8A957ED0-549E-485E-9188-53B4AFFB455D}" destId="{0AF45586-1976-4496-AA17-FE31E03C7528}" srcOrd="0" destOrd="0" presId="urn:microsoft.com/office/officeart/2005/8/layout/pyramid1"/>
    <dgm:cxn modelId="{BAEEAF4D-CBB1-4A32-B7CC-44F139786751}" type="presOf" srcId="{0B86A4B6-76A7-41BC-9641-AE1CDD5E577F}" destId="{E5E89D7F-CDB8-44E6-9848-900090ECF3E3}" srcOrd="0" destOrd="0" presId="urn:microsoft.com/office/officeart/2005/8/layout/pyramid1"/>
    <dgm:cxn modelId="{EB842A42-FF8A-47F3-987C-228282A0D3F6}" type="presOf" srcId="{A1A73433-D526-4B28-8CB9-35ACA040F75E}" destId="{F36478DC-5815-4FBB-8208-357EE24E3A60}" srcOrd="0" destOrd="0" presId="urn:microsoft.com/office/officeart/2005/8/layout/pyramid1"/>
    <dgm:cxn modelId="{32B7E346-26DA-4DD3-B9FD-ED60E9569E51}" srcId="{E9117E81-6596-4D0E-9137-ACE8C54723C2}" destId="{8A957ED0-549E-485E-9188-53B4AFFB455D}" srcOrd="2" destOrd="0" parTransId="{092F26C8-822E-4613-8670-7686589B81E3}" sibTransId="{4BDDFE72-A2C2-4099-8E60-2A259B3C3FA7}"/>
    <dgm:cxn modelId="{E8402C72-E814-45A5-9629-3D654B637ED3}" type="presParOf" srcId="{4BF6C5F2-64D8-4721-BC4D-E8FE47674C2A}" destId="{9299EA2D-07CA-4474-B61E-90DFDC4D10FE}" srcOrd="0" destOrd="0" presId="urn:microsoft.com/office/officeart/2005/8/layout/pyramid1"/>
    <dgm:cxn modelId="{63D9D994-AF28-416F-8CD3-63B09A70655F}" type="presParOf" srcId="{9299EA2D-07CA-4474-B61E-90DFDC4D10FE}" destId="{F36478DC-5815-4FBB-8208-357EE24E3A60}" srcOrd="0" destOrd="0" presId="urn:microsoft.com/office/officeart/2005/8/layout/pyramid1"/>
    <dgm:cxn modelId="{E4D0AFF6-BCBB-47D6-A76B-84FA28CCB110}" type="presParOf" srcId="{9299EA2D-07CA-4474-B61E-90DFDC4D10FE}" destId="{8E397872-AE4F-4900-9027-0563C1726715}" srcOrd="1" destOrd="0" presId="urn:microsoft.com/office/officeart/2005/8/layout/pyramid1"/>
    <dgm:cxn modelId="{8B0EA418-95D6-44D6-B609-E2A86A84F975}" type="presParOf" srcId="{4BF6C5F2-64D8-4721-BC4D-E8FE47674C2A}" destId="{9AF63E5F-ED4A-462B-A43B-6ED0E3768D8C}" srcOrd="1" destOrd="0" presId="urn:microsoft.com/office/officeart/2005/8/layout/pyramid1"/>
    <dgm:cxn modelId="{19AB2D88-BB2E-456F-ADCA-FFFBCA41292C}" type="presParOf" srcId="{9AF63E5F-ED4A-462B-A43B-6ED0E3768D8C}" destId="{E5E89D7F-CDB8-44E6-9848-900090ECF3E3}" srcOrd="0" destOrd="0" presId="urn:microsoft.com/office/officeart/2005/8/layout/pyramid1"/>
    <dgm:cxn modelId="{21AD6DDA-F93A-4DF7-B775-FCD7B05EB490}" type="presParOf" srcId="{9AF63E5F-ED4A-462B-A43B-6ED0E3768D8C}" destId="{A58CF338-4067-4A74-9A33-CAAB14160B5F}" srcOrd="1" destOrd="0" presId="urn:microsoft.com/office/officeart/2005/8/layout/pyramid1"/>
    <dgm:cxn modelId="{4D2B0422-2B0D-4ADF-8725-AAF31EE211D8}" type="presParOf" srcId="{4BF6C5F2-64D8-4721-BC4D-E8FE47674C2A}" destId="{1A9660DA-574D-4AAF-89EB-03EA97467464}" srcOrd="2" destOrd="0" presId="urn:microsoft.com/office/officeart/2005/8/layout/pyramid1"/>
    <dgm:cxn modelId="{CE6618A0-1101-4C8B-8C93-9CCBFE63B44F}" type="presParOf" srcId="{1A9660DA-574D-4AAF-89EB-03EA97467464}" destId="{0AF45586-1976-4496-AA17-FE31E03C7528}" srcOrd="0" destOrd="0" presId="urn:microsoft.com/office/officeart/2005/8/layout/pyramid1"/>
    <dgm:cxn modelId="{C973B628-D4C0-4346-A53B-E71939E52DFC}" type="presParOf" srcId="{1A9660DA-574D-4AAF-89EB-03EA97467464}" destId="{7D048B74-F26B-4A93-8285-FD687357ED2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6478DC-5815-4FBB-8208-357EE24E3A60}">
      <dsp:nvSpPr>
        <dsp:cNvPr id="0" name=""/>
        <dsp:cNvSpPr/>
      </dsp:nvSpPr>
      <dsp:spPr>
        <a:xfrm>
          <a:off x="2861371" y="0"/>
          <a:ext cx="1843356" cy="1321763"/>
        </a:xfrm>
        <a:prstGeom prst="trapezoid">
          <a:avLst>
            <a:gd name="adj" fmla="val 69731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200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Comic Sans MS" pitchFamily="66" charset="0"/>
            </a:rPr>
            <a:t>EHCP</a:t>
          </a:r>
          <a:endParaRPr lang="en-GB" sz="2400" kern="1200" dirty="0">
            <a:latin typeface="Comic Sans MS" pitchFamily="66" charset="0"/>
          </a:endParaRPr>
        </a:p>
      </dsp:txBody>
      <dsp:txXfrm>
        <a:off x="2861371" y="0"/>
        <a:ext cx="1843356" cy="1321763"/>
      </dsp:txXfrm>
    </dsp:sp>
    <dsp:sp modelId="{E5E89D7F-CDB8-44E6-9848-900090ECF3E3}">
      <dsp:nvSpPr>
        <dsp:cNvPr id="0" name=""/>
        <dsp:cNvSpPr/>
      </dsp:nvSpPr>
      <dsp:spPr>
        <a:xfrm>
          <a:off x="1017322" y="1296133"/>
          <a:ext cx="5526149" cy="2640714"/>
        </a:xfrm>
        <a:prstGeom prst="trapezoid">
          <a:avLst>
            <a:gd name="adj" fmla="val 69731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200" kern="1200" dirty="0">
            <a:latin typeface="Comic Sans MS" pitchFamily="66" charset="0"/>
          </a:endParaRPr>
        </a:p>
      </dsp:txBody>
      <dsp:txXfrm>
        <a:off x="1984398" y="1296133"/>
        <a:ext cx="3591997" cy="2640714"/>
      </dsp:txXfrm>
    </dsp:sp>
    <dsp:sp modelId="{0AF45586-1976-4496-AA17-FE31E03C7528}">
      <dsp:nvSpPr>
        <dsp:cNvPr id="0" name=""/>
        <dsp:cNvSpPr/>
      </dsp:nvSpPr>
      <dsp:spPr>
        <a:xfrm>
          <a:off x="0" y="3962477"/>
          <a:ext cx="7566099" cy="1462728"/>
        </a:xfrm>
        <a:prstGeom prst="trapezoid">
          <a:avLst>
            <a:gd name="adj" fmla="val 69731"/>
          </a:avLst>
        </a:prstGeom>
        <a:solidFill>
          <a:schemeClr val="bg2"/>
        </a:soli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 smtClean="0">
            <a:solidFill>
              <a:srgbClr val="000099"/>
            </a:solidFill>
          </a:endParaRPr>
        </a:p>
      </dsp:txBody>
      <dsp:txXfrm>
        <a:off x="1324067" y="3962477"/>
        <a:ext cx="4917964" cy="14627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86631-C582-4F4D-BEAE-C54047A4FE05}" type="datetimeFigureOut">
              <a:rPr lang="en-GB" smtClean="0"/>
              <a:pPr/>
              <a:t>10/08/2015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45055-6592-4BA2-9C9F-73D90EEB59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3252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45055-6592-4BA2-9C9F-73D90EEB59C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37266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45055-6592-4BA2-9C9F-73D90EEB59C4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48640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B896-F006-426A-8432-C0AB872C070B}" type="datetimeFigureOut">
              <a:rPr lang="en-GB" smtClean="0"/>
              <a:pPr/>
              <a:t>10/08/2015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62B9-817E-4D92-82D2-52F129DF81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B896-F006-426A-8432-C0AB872C070B}" type="datetimeFigureOut">
              <a:rPr lang="en-GB" smtClean="0"/>
              <a:pPr/>
              <a:t>10/08/2015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62B9-817E-4D92-82D2-52F129DF81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B896-F006-426A-8432-C0AB872C070B}" type="datetimeFigureOut">
              <a:rPr lang="en-GB" smtClean="0"/>
              <a:pPr/>
              <a:t>10/08/2015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62B9-817E-4D92-82D2-52F129DF81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B896-F006-426A-8432-C0AB872C070B}" type="datetimeFigureOut">
              <a:rPr lang="en-GB" smtClean="0"/>
              <a:pPr/>
              <a:t>10/08/2015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62B9-817E-4D92-82D2-52F129DF81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B896-F006-426A-8432-C0AB872C070B}" type="datetimeFigureOut">
              <a:rPr lang="en-GB" smtClean="0"/>
              <a:pPr/>
              <a:t>10/08/2015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62B9-817E-4D92-82D2-52F129DF81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B896-F006-426A-8432-C0AB872C070B}" type="datetimeFigureOut">
              <a:rPr lang="en-GB" smtClean="0"/>
              <a:pPr/>
              <a:t>10/08/2015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62B9-817E-4D92-82D2-52F129DF81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B896-F006-426A-8432-C0AB872C070B}" type="datetimeFigureOut">
              <a:rPr lang="en-GB" smtClean="0"/>
              <a:pPr/>
              <a:t>10/08/2015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62B9-817E-4D92-82D2-52F129DF81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B896-F006-426A-8432-C0AB872C070B}" type="datetimeFigureOut">
              <a:rPr lang="en-GB" smtClean="0"/>
              <a:pPr/>
              <a:t>10/08/2015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62B9-817E-4D92-82D2-52F129DF81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B896-F006-426A-8432-C0AB872C070B}" type="datetimeFigureOut">
              <a:rPr lang="en-GB" smtClean="0"/>
              <a:pPr/>
              <a:t>10/08/2015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62B9-817E-4D92-82D2-52F129DF81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B896-F006-426A-8432-C0AB872C070B}" type="datetimeFigureOut">
              <a:rPr lang="en-GB" smtClean="0"/>
              <a:pPr/>
              <a:t>10/08/2015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62B9-817E-4D92-82D2-52F129DF81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B896-F006-426A-8432-C0AB872C070B}" type="datetimeFigureOut">
              <a:rPr lang="en-GB" smtClean="0"/>
              <a:pPr/>
              <a:t>10/08/2015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62B9-817E-4D92-82D2-52F129DF81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DB896-F006-426A-8432-C0AB872C070B}" type="datetimeFigureOut">
              <a:rPr lang="en-GB" smtClean="0"/>
              <a:pPr/>
              <a:t>10/08/2015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E62B9-817E-4D92-82D2-52F129DF812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abilitycornwall.co.uk/" TargetMode="External"/><Relationship Id="rId2" Type="http://schemas.openxmlformats.org/officeDocument/2006/relationships/hyperlink" Target="http://www.cornwallfisdirectory.org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212976"/>
            <a:ext cx="5212080" cy="1089427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Meeting </a:t>
            </a:r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/>
            </a:r>
            <a:br>
              <a:rPr lang="en-GB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</a:br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Individual Needs at </a:t>
            </a:r>
            <a:br>
              <a:rPr lang="en-GB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</a:br>
            <a:r>
              <a:rPr lang="en-GB" sz="36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Chacewater</a:t>
            </a:r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CP School</a:t>
            </a:r>
            <a:r>
              <a:rPr lang="en-GB" sz="96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/>
            </a:r>
            <a:br>
              <a:rPr lang="en-GB" sz="96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</a:br>
            <a:endParaRPr lang="en-GB" dirty="0"/>
          </a:p>
        </p:txBody>
      </p:sp>
      <p:pic>
        <p:nvPicPr>
          <p:cNvPr id="6" name="Content Placeholder 5" descr="Chacewater School Vision V1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08104" y="1844824"/>
            <a:ext cx="3347308" cy="4308078"/>
          </a:xfrm>
        </p:spPr>
      </p:pic>
      <p:pic>
        <p:nvPicPr>
          <p:cNvPr id="9" name="Picture 8" descr="chacewater-emble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32656"/>
            <a:ext cx="6086475" cy="14668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4979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592948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haroni" pitchFamily="2" charset="-79"/>
              </a:rPr>
              <a:t>INDIVIDUAL provision map</a:t>
            </a:r>
            <a:br>
              <a:rPr lang="en-GB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haroni" pitchFamily="2" charset="-79"/>
              </a:rPr>
            </a:br>
            <a:endParaRPr lang="en-GB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132856"/>
            <a:ext cx="8496944" cy="39604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200" dirty="0" smtClean="0">
                <a:solidFill>
                  <a:srgbClr val="002060"/>
                </a:solidFill>
                <a:latin typeface="Comic Sans MS" pitchFamily="66" charset="0"/>
              </a:rPr>
              <a:t>At </a:t>
            </a:r>
            <a:r>
              <a:rPr lang="en-GB" sz="2200" dirty="0" err="1" smtClean="0">
                <a:solidFill>
                  <a:srgbClr val="002060"/>
                </a:solidFill>
                <a:latin typeface="Comic Sans MS" pitchFamily="66" charset="0"/>
              </a:rPr>
              <a:t>Chacewater</a:t>
            </a:r>
            <a:r>
              <a:rPr lang="en-GB" sz="2200" dirty="0" smtClean="0">
                <a:solidFill>
                  <a:srgbClr val="002060"/>
                </a:solidFill>
                <a:latin typeface="Comic Sans MS" pitchFamily="66" charset="0"/>
              </a:rPr>
              <a:t>, all pupils receiving SEN Support or with an EHCP (or Statement) will have an Individual Provision Map.</a:t>
            </a:r>
          </a:p>
          <a:p>
            <a:pPr lvl="7">
              <a:lnSpc>
                <a:spcPct val="150000"/>
              </a:lnSpc>
            </a:pPr>
            <a:r>
              <a:rPr lang="en-GB" sz="2200" b="1" dirty="0" smtClean="0">
                <a:solidFill>
                  <a:srgbClr val="002060"/>
                </a:solidFill>
                <a:latin typeface="Comic Sans MS" pitchFamily="66" charset="0"/>
              </a:rPr>
              <a:t>this replaces IEPs (Individual Education Plans)</a:t>
            </a:r>
          </a:p>
          <a:p>
            <a:pPr lvl="7">
              <a:lnSpc>
                <a:spcPct val="150000"/>
              </a:lnSpc>
            </a:pPr>
            <a:r>
              <a:rPr lang="en-GB" sz="2200" b="1" dirty="0" smtClean="0">
                <a:solidFill>
                  <a:srgbClr val="002060"/>
                </a:solidFill>
                <a:latin typeface="Comic Sans MS" pitchFamily="66" charset="0"/>
              </a:rPr>
              <a:t>address individual’s </a:t>
            </a:r>
            <a:r>
              <a:rPr lang="en-GB" sz="2200" b="1" dirty="0">
                <a:solidFill>
                  <a:srgbClr val="002060"/>
                </a:solidFill>
                <a:latin typeface="Comic Sans MS" pitchFamily="66" charset="0"/>
              </a:rPr>
              <a:t>specific needs </a:t>
            </a:r>
            <a:endParaRPr lang="en-GB" sz="22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lvl="7">
              <a:lnSpc>
                <a:spcPct val="150000"/>
              </a:lnSpc>
            </a:pPr>
            <a:r>
              <a:rPr lang="en-GB" sz="2200" b="1" dirty="0">
                <a:solidFill>
                  <a:srgbClr val="002060"/>
                </a:solidFill>
                <a:latin typeface="Comic Sans MS" pitchFamily="66" charset="0"/>
              </a:rPr>
              <a:t>w</a:t>
            </a:r>
            <a:r>
              <a:rPr lang="en-GB" sz="2200" b="1" dirty="0" smtClean="0">
                <a:solidFill>
                  <a:srgbClr val="002060"/>
                </a:solidFill>
                <a:latin typeface="Comic Sans MS" pitchFamily="66" charset="0"/>
              </a:rPr>
              <a:t>ritten and ongoing throughout the time the pupil stays on the RON </a:t>
            </a:r>
            <a:endParaRPr lang="en-GB" sz="2200" b="1" dirty="0">
              <a:solidFill>
                <a:srgbClr val="002060"/>
              </a:solidFill>
              <a:latin typeface="Comic Sans MS" pitchFamily="66" charset="0"/>
            </a:endParaRPr>
          </a:p>
          <a:p>
            <a:pPr lvl="7">
              <a:lnSpc>
                <a:spcPct val="150000"/>
              </a:lnSpc>
            </a:pPr>
            <a:r>
              <a:rPr lang="en-GB" sz="2200" b="1" dirty="0" smtClean="0">
                <a:solidFill>
                  <a:srgbClr val="002060"/>
                </a:solidFill>
                <a:latin typeface="Comic Sans MS" pitchFamily="66" charset="0"/>
              </a:rPr>
              <a:t> updated as part of the Cycle of Support at least termly</a:t>
            </a:r>
          </a:p>
          <a:p>
            <a:pPr marL="1417320" lvl="7" indent="0">
              <a:lnSpc>
                <a:spcPct val="150000"/>
              </a:lnSpc>
              <a:buNone/>
            </a:pPr>
            <a:r>
              <a:rPr lang="en-GB" sz="22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</a:p>
        </p:txBody>
      </p:sp>
      <p:pic>
        <p:nvPicPr>
          <p:cNvPr id="6" name="Picture 5" descr="Chacewater School Vision V1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3140968"/>
            <a:ext cx="2182013" cy="2808312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187624" y="365459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Levels of need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65093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The Cycle of Support at </a:t>
            </a:r>
            <a:r>
              <a:rPr lang="en-GB" dirty="0" err="1" smtClean="0">
                <a:solidFill>
                  <a:schemeClr val="accent1"/>
                </a:solidFill>
              </a:rPr>
              <a:t>Chacewater</a:t>
            </a:r>
            <a:r>
              <a:rPr lang="en-GB" dirty="0" smtClean="0">
                <a:solidFill>
                  <a:schemeClr val="accent1"/>
                </a:solidFill>
              </a:rPr>
              <a:t/>
            </a:r>
            <a:br>
              <a:rPr lang="en-GB" dirty="0" smtClean="0">
                <a:solidFill>
                  <a:schemeClr val="accent1"/>
                </a:solidFill>
              </a:rPr>
            </a:b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55576" y="1628800"/>
            <a:ext cx="1872208" cy="136815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899592" y="1772816"/>
            <a:ext cx="3600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27584" y="17008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DO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1916833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dirty="0" smtClean="0"/>
          </a:p>
          <a:p>
            <a:r>
              <a:rPr lang="en-GB" sz="1400" dirty="0" smtClean="0"/>
              <a:t>Provision</a:t>
            </a:r>
            <a:br>
              <a:rPr lang="en-GB" sz="1400" dirty="0" smtClean="0"/>
            </a:br>
            <a:r>
              <a:rPr lang="en-GB" sz="1400" dirty="0" smtClean="0"/>
              <a:t>led by Class Teacher</a:t>
            </a:r>
          </a:p>
          <a:p>
            <a:r>
              <a:rPr lang="en-GB" sz="1400" dirty="0" smtClean="0"/>
              <a:t>Monitored by </a:t>
            </a:r>
            <a:r>
              <a:rPr lang="en-GB" sz="1400" dirty="0" err="1" smtClean="0"/>
              <a:t>SENco</a:t>
            </a:r>
            <a:endParaRPr lang="en-GB" sz="1400" dirty="0"/>
          </a:p>
        </p:txBody>
      </p:sp>
      <p:sp>
        <p:nvSpPr>
          <p:cNvPr id="15" name="Rectangle 14"/>
          <p:cNvSpPr/>
          <p:nvPr/>
        </p:nvSpPr>
        <p:spPr>
          <a:xfrm>
            <a:off x="3995936" y="1700808"/>
            <a:ext cx="3456384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r>
              <a:rPr lang="en-GB" dirty="0" err="1" smtClean="0"/>
              <a:t>Quantitive</a:t>
            </a:r>
            <a:r>
              <a:rPr lang="en-GB" dirty="0" smtClean="0"/>
              <a:t> and Qualitative</a:t>
            </a:r>
          </a:p>
          <a:p>
            <a:pPr algn="ctr"/>
            <a:r>
              <a:rPr lang="en-GB" dirty="0" smtClean="0"/>
              <a:t>b</a:t>
            </a:r>
            <a:r>
              <a:rPr lang="en-GB" dirty="0" smtClean="0"/>
              <a:t>y Class Teacher</a:t>
            </a:r>
            <a:br>
              <a:rPr lang="en-GB" dirty="0" smtClean="0"/>
            </a:br>
            <a:r>
              <a:rPr lang="en-GB" dirty="0" smtClean="0"/>
              <a:t>Analysis- </a:t>
            </a:r>
            <a:r>
              <a:rPr lang="en-GB" dirty="0" err="1" smtClean="0"/>
              <a:t>SENco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4139952" y="1916832"/>
            <a:ext cx="1296144" cy="43204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Assess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96136" y="1340768"/>
            <a:ext cx="165618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Weeks 11 - 12</a:t>
            </a:r>
            <a:endParaRPr lang="en-GB" dirty="0"/>
          </a:p>
        </p:txBody>
      </p:sp>
      <p:cxnSp>
        <p:nvCxnSpPr>
          <p:cNvPr id="19" name="Elbow Connector 18"/>
          <p:cNvCxnSpPr/>
          <p:nvPr/>
        </p:nvCxnSpPr>
        <p:spPr>
          <a:xfrm>
            <a:off x="2771800" y="1412776"/>
            <a:ext cx="1008112" cy="86409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508104" y="4149080"/>
            <a:ext cx="3240360" cy="194421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r>
              <a:rPr lang="en-GB" dirty="0" smtClean="0"/>
              <a:t>Information </a:t>
            </a:r>
          </a:p>
          <a:p>
            <a:r>
              <a:rPr lang="en-GB" dirty="0" smtClean="0"/>
              <a:t>sharing between teacher and </a:t>
            </a:r>
            <a:r>
              <a:rPr lang="en-GB" dirty="0" err="1" smtClean="0"/>
              <a:t>SENco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5724128" y="4365104"/>
            <a:ext cx="1152128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Review</a:t>
            </a:r>
            <a:endParaRPr lang="en-GB" dirty="0"/>
          </a:p>
        </p:txBody>
      </p:sp>
      <p:cxnSp>
        <p:nvCxnSpPr>
          <p:cNvPr id="25" name="Elbow Connector 24"/>
          <p:cNvCxnSpPr/>
          <p:nvPr/>
        </p:nvCxnSpPr>
        <p:spPr>
          <a:xfrm rot="16200000" flipH="1">
            <a:off x="7164288" y="2564904"/>
            <a:ext cx="1512168" cy="64807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rot="10800000" flipV="1">
            <a:off x="4355976" y="5013176"/>
            <a:ext cx="1008112" cy="64807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195736" y="4797152"/>
            <a:ext cx="2016224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r>
              <a:rPr lang="en-GB" dirty="0" smtClean="0"/>
              <a:t>Planning meeting parent / pupil / </a:t>
            </a:r>
            <a:r>
              <a:rPr lang="en-GB" dirty="0" err="1" smtClean="0"/>
              <a:t>SENco</a:t>
            </a:r>
            <a:r>
              <a:rPr lang="en-GB" dirty="0" smtClean="0"/>
              <a:t> / Teacher</a:t>
            </a:r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2339752" y="4869160"/>
            <a:ext cx="792088" cy="36004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Plan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2" name="Elbow Connector 31"/>
          <p:cNvCxnSpPr/>
          <p:nvPr/>
        </p:nvCxnSpPr>
        <p:spPr>
          <a:xfrm rot="16200000" flipV="1">
            <a:off x="1511660" y="5265204"/>
            <a:ext cx="576064" cy="50405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23528" y="3573016"/>
            <a:ext cx="158417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r>
              <a:rPr lang="en-GB" dirty="0" smtClean="0"/>
              <a:t>Planning intervention timetable</a:t>
            </a:r>
            <a:endParaRPr lang="en-GB" dirty="0"/>
          </a:p>
        </p:txBody>
      </p:sp>
      <p:sp>
        <p:nvSpPr>
          <p:cNvPr id="35" name="Rectangle 34"/>
          <p:cNvSpPr/>
          <p:nvPr/>
        </p:nvSpPr>
        <p:spPr>
          <a:xfrm>
            <a:off x="467544" y="3717032"/>
            <a:ext cx="720080" cy="28803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Plan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444208" y="3789040"/>
            <a:ext cx="165618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Weeks 1 - 2</a:t>
            </a:r>
            <a:endParaRPr lang="en-GB" dirty="0"/>
          </a:p>
        </p:txBody>
      </p:sp>
      <p:sp>
        <p:nvSpPr>
          <p:cNvPr id="37" name="Rectangle 36"/>
          <p:cNvSpPr/>
          <p:nvPr/>
        </p:nvSpPr>
        <p:spPr>
          <a:xfrm>
            <a:off x="2195736" y="4293096"/>
            <a:ext cx="165618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Weeks 1 - 2</a:t>
            </a:r>
            <a:endParaRPr lang="en-GB" dirty="0"/>
          </a:p>
        </p:txBody>
      </p:sp>
      <p:sp>
        <p:nvSpPr>
          <p:cNvPr id="38" name="Rectangle 37"/>
          <p:cNvSpPr/>
          <p:nvPr/>
        </p:nvSpPr>
        <p:spPr>
          <a:xfrm>
            <a:off x="827584" y="1268760"/>
            <a:ext cx="165618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Weeks 3 - 10</a:t>
            </a:r>
            <a:endParaRPr lang="en-GB" dirty="0"/>
          </a:p>
        </p:txBody>
      </p:sp>
      <p:cxnSp>
        <p:nvCxnSpPr>
          <p:cNvPr id="40" name="Elbow Connector 39"/>
          <p:cNvCxnSpPr/>
          <p:nvPr/>
        </p:nvCxnSpPr>
        <p:spPr>
          <a:xfrm rot="5400000" flipH="1" flipV="1">
            <a:off x="1259632" y="3212976"/>
            <a:ext cx="360040" cy="2160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548680"/>
            <a:ext cx="7520940" cy="4920660"/>
          </a:xfrm>
        </p:spPr>
        <p:txBody>
          <a:bodyPr>
            <a:normAutofit fontScale="92500"/>
          </a:bodyPr>
          <a:lstStyle/>
          <a:p>
            <a:pPr algn="ctr"/>
            <a:r>
              <a:rPr lang="en-GB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Education, Health and Care Plans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48D303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3399"/>
                </a:solidFill>
                <a:latin typeface="Comic Sans MS" panose="030F0702030302020204" pitchFamily="66" charset="0"/>
              </a:rPr>
              <a:t>EHCPs replace Statements</a:t>
            </a:r>
          </a:p>
          <a:p>
            <a:endParaRPr lang="en-GB" sz="2400" dirty="0">
              <a:solidFill>
                <a:srgbClr val="003399"/>
              </a:solidFill>
              <a:latin typeface="Comic Sans MS" panose="030F0702030302020204" pitchFamily="66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3399"/>
                </a:solidFill>
                <a:latin typeface="Comic Sans MS" panose="030F0702030302020204" pitchFamily="66" charset="0"/>
              </a:rPr>
              <a:t>No new Statements will be issued from Sept 2014</a:t>
            </a:r>
          </a:p>
          <a:p>
            <a:endParaRPr lang="en-GB" sz="2400" dirty="0">
              <a:solidFill>
                <a:srgbClr val="003399"/>
              </a:solidFill>
              <a:latin typeface="Comic Sans MS" panose="030F0702030302020204" pitchFamily="66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3399"/>
                </a:solidFill>
                <a:latin typeface="Comic Sans MS" panose="030F0702030302020204" pitchFamily="66" charset="0"/>
              </a:rPr>
              <a:t>The transfer of Statements already issued, to EHCPs, will be phased in over 3 years.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3399"/>
              </a:solidFill>
              <a:latin typeface="Comic Sans MS" panose="030F0702030302020204" pitchFamily="66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3399"/>
                </a:solidFill>
                <a:latin typeface="Comic Sans MS" panose="030F0702030302020204" pitchFamily="66" charset="0"/>
              </a:rPr>
              <a:t>EHCPs will be reviewed 6 monthly ( for 0-5yr olds) and 12 monthly (for 6 -25yr olds).</a:t>
            </a:r>
          </a:p>
          <a:p>
            <a:endParaRPr lang="en-GB" dirty="0"/>
          </a:p>
        </p:txBody>
      </p:sp>
      <p:pic>
        <p:nvPicPr>
          <p:cNvPr id="5" name="Picture 4" descr="chacewater-embl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864264"/>
            <a:ext cx="4123358" cy="9937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6851004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643" y="302676"/>
            <a:ext cx="7520940" cy="548640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What is the difference between a Statement and an EHCP?</a:t>
            </a:r>
            <a:endParaRPr lang="en-GB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088" y="4434790"/>
            <a:ext cx="7712134" cy="1008112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The ECHP format is different. It contains an ‘All About Me’ section 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 smtClean="0">
              <a:latin typeface="Comic Sans MS" panose="030F0702030302020204" pitchFamily="66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412776"/>
            <a:ext cx="79208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The process of applying for and then maintaining the EHCP must take into account the views of the child or young person and their parents/carers.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13088" y="2327518"/>
            <a:ext cx="77768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The process of applying and maintaining the EHCP must be a multi-disciplinary partnership and, where appropriate, must involve professionals from Education, Health and Social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13088" y="3573016"/>
            <a:ext cx="79033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Once issued, an EHCP can remain with the young person until they are 25yrs old.</a:t>
            </a:r>
          </a:p>
          <a:p>
            <a:endParaRPr lang="en-GB" dirty="0"/>
          </a:p>
        </p:txBody>
      </p:sp>
      <p:pic>
        <p:nvPicPr>
          <p:cNvPr id="8" name="Picture 7" descr="chacewater-embl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72513"/>
            <a:ext cx="3259262" cy="7854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9453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52094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en-GB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Transfer </a:t>
            </a:r>
            <a:r>
              <a:rPr lang="en-GB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Reviews</a:t>
            </a:r>
            <a:r>
              <a:rPr lang="en-GB" dirty="0">
                <a:solidFill>
                  <a:srgbClr val="48D303"/>
                </a:solidFill>
              </a:rPr>
              <a:t/>
            </a:r>
            <a:br>
              <a:rPr lang="en-GB" dirty="0">
                <a:solidFill>
                  <a:srgbClr val="48D303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484" y="3861048"/>
            <a:ext cx="7520940" cy="2664296"/>
          </a:xfrm>
        </p:spPr>
        <p:txBody>
          <a:bodyPr>
            <a:normAutofit/>
          </a:bodyPr>
          <a:lstStyle/>
          <a:p>
            <a:endParaRPr lang="en-GB" sz="2600" dirty="0" smtClean="0">
              <a:solidFill>
                <a:srgbClr val="48D303"/>
              </a:solidFill>
              <a:latin typeface="Comic Sans MS" panose="030F0702030302020204" pitchFamily="66" charset="0"/>
            </a:endParaRPr>
          </a:p>
          <a:p>
            <a:r>
              <a:rPr lang="en-GB" sz="2600" i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For all other Year Groups, pupils will continue with their Statement which will be reviewed, as normal, in line with their Annual cycle.</a:t>
            </a:r>
          </a:p>
          <a:p>
            <a:endParaRPr lang="en-GB" sz="2600" i="1" dirty="0" smtClean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endParaRPr lang="en-GB" sz="2600" i="1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196752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solidFill>
                  <a:srgbClr val="003399"/>
                </a:solidFill>
                <a:latin typeface="Comic Sans MS" panose="030F0702030302020204" pitchFamily="66" charset="0"/>
              </a:rPr>
              <a:t>Autumn Term 2014</a:t>
            </a:r>
          </a:p>
          <a:p>
            <a:r>
              <a:rPr lang="en-GB" sz="2400" b="1" dirty="0">
                <a:solidFill>
                  <a:srgbClr val="003399"/>
                </a:solidFill>
                <a:latin typeface="Comic Sans MS" panose="030F0702030302020204" pitchFamily="66" charset="0"/>
              </a:rPr>
              <a:t>	Transfer Reviews must be held this term for</a:t>
            </a:r>
            <a:r>
              <a:rPr lang="en-GB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	</a:t>
            </a:r>
            <a:r>
              <a:rPr lang="en-GB" sz="24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all </a:t>
            </a:r>
            <a:r>
              <a:rPr lang="en-GB" sz="24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Y6s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420888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Spring Term 2015</a:t>
            </a:r>
          </a:p>
          <a:p>
            <a:r>
              <a:rPr lang="en-GB" sz="2400" b="1" dirty="0">
                <a:solidFill>
                  <a:srgbClr val="003399"/>
                </a:solidFill>
                <a:latin typeface="Comic Sans MS" panose="030F0702030302020204" pitchFamily="66" charset="0"/>
              </a:rPr>
              <a:t>	</a:t>
            </a:r>
            <a:r>
              <a:rPr lang="en-GB" sz="2400" b="1" dirty="0">
                <a:solidFill>
                  <a:srgbClr val="48D303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003399"/>
                </a:solidFill>
                <a:latin typeface="Comic Sans MS" panose="030F0702030302020204" pitchFamily="66" charset="0"/>
              </a:rPr>
              <a:t>Transfer Reviews must be held this term </a:t>
            </a:r>
            <a:r>
              <a:rPr lang="en-GB" sz="2400" b="1" dirty="0" smtClean="0">
                <a:solidFill>
                  <a:srgbClr val="003399"/>
                </a:solidFill>
                <a:latin typeface="Comic Sans MS" panose="030F0702030302020204" pitchFamily="66" charset="0"/>
              </a:rPr>
              <a:t>	for 	  all </a:t>
            </a:r>
            <a:r>
              <a:rPr lang="en-GB" sz="24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Y2s</a:t>
            </a:r>
          </a:p>
          <a:p>
            <a:endParaRPr lang="en-GB" sz="2400" b="1" dirty="0"/>
          </a:p>
        </p:txBody>
      </p:sp>
    </p:spTree>
    <p:extLst>
      <p:ext uri="{BB962C8B-B14F-4D97-AF65-F5344CB8AC3E}">
        <p14:creationId xmlns="" xmlns:p14="http://schemas.microsoft.com/office/powerpoint/2010/main" val="207557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65760"/>
            <a:ext cx="8568952" cy="548640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support is there for you during the transfer or statutory assessment process?</a:t>
            </a:r>
            <a:endParaRPr lang="en-GB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8"/>
            <a:ext cx="8496944" cy="4032448"/>
          </a:xfrm>
        </p:spPr>
        <p:txBody>
          <a:bodyPr>
            <a:normAutofit lnSpcReduction="10000"/>
          </a:bodyPr>
          <a:lstStyle/>
          <a:p>
            <a:pPr marL="0" indent="0"/>
            <a:endParaRPr lang="en-GB" sz="2400" i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/>
            <a:r>
              <a:rPr lang="en-GB" sz="2400" i="1" u="sng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Independent Supporters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Individuals recruited, trained and managed by ‘Disability Cornwall’.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Provide information, advice and support for children/young people with SEND and their parents/carers.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Support families through the statutory assessment and EHCP processes including the transfer of SEN to EHCPs.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2400" dirty="0" smtClean="0">
              <a:latin typeface="Comic Sans MS" panose="030F0702030302020204" pitchFamily="66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412776"/>
            <a:ext cx="842493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Prior to the Transfer Meeting or during the Statutory Assessment process, we will signpost you to an </a:t>
            </a:r>
            <a:r>
              <a:rPr lang="en-GB" sz="2000" i="1" u="sng" dirty="0">
                <a:solidFill>
                  <a:schemeClr val="accent2"/>
                </a:solidFill>
                <a:latin typeface="Comic Sans MS" panose="030F0702030302020204" pitchFamily="66" charset="0"/>
              </a:rPr>
              <a:t>Independent Supporter</a:t>
            </a:r>
            <a:r>
              <a:rPr lang="en-GB" i="1" u="sng" dirty="0">
                <a:solidFill>
                  <a:schemeClr val="accent2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6871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52094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haroni" pitchFamily="2" charset="-79"/>
              </a:rPr>
              <a:t>How well can I expect my child do?</a:t>
            </a: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424936" cy="2304256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All pupils, </a:t>
            </a:r>
            <a:r>
              <a:rPr lang="en-GB" sz="3200" i="1" dirty="0" smtClean="0">
                <a:latin typeface="Comic Sans MS" pitchFamily="66" charset="0"/>
              </a:rPr>
              <a:t>whether they have additional needs or not, </a:t>
            </a:r>
            <a:r>
              <a:rPr lang="en-GB" sz="3200" dirty="0" smtClean="0">
                <a:latin typeface="Comic Sans MS" pitchFamily="66" charset="0"/>
              </a:rPr>
              <a:t>are</a:t>
            </a:r>
            <a:r>
              <a:rPr lang="en-GB" sz="3200" i="1" dirty="0" smtClean="0">
                <a:latin typeface="Comic Sans MS" pitchFamily="66" charset="0"/>
              </a:rPr>
              <a:t> </a:t>
            </a:r>
            <a:r>
              <a:rPr lang="en-GB" sz="3200" dirty="0" smtClean="0">
                <a:latin typeface="Comic Sans MS" pitchFamily="66" charset="0"/>
              </a:rPr>
              <a:t>expected </a:t>
            </a:r>
            <a:r>
              <a:rPr lang="en-GB" sz="3200" dirty="0" smtClean="0">
                <a:solidFill>
                  <a:schemeClr val="accent1"/>
                </a:solidFill>
                <a:latin typeface="Comic Sans MS" pitchFamily="66" charset="0"/>
              </a:rPr>
              <a:t>to make or exceed progress </a:t>
            </a:r>
            <a:r>
              <a:rPr lang="en-GB" sz="3200" dirty="0" smtClean="0">
                <a:latin typeface="Comic Sans MS" pitchFamily="66" charset="0"/>
              </a:rPr>
              <a:t>in line with National expectations. </a:t>
            </a:r>
          </a:p>
          <a:p>
            <a:endParaRPr lang="en-GB" sz="3200" dirty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4293096"/>
            <a:ext cx="84249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Comic Sans MS" pitchFamily="66" charset="0"/>
              </a:rPr>
              <a:t>Pupils with additional needs who are working below National Age-related expectations need to </a:t>
            </a:r>
            <a:r>
              <a:rPr lang="en-GB" sz="3200" b="1" dirty="0">
                <a:solidFill>
                  <a:schemeClr val="accent1"/>
                </a:solidFill>
                <a:latin typeface="Comic Sans MS" pitchFamily="66" charset="0"/>
              </a:rPr>
              <a:t>narrow that gap </a:t>
            </a:r>
            <a:r>
              <a:rPr lang="en-GB" sz="3200" b="1" dirty="0">
                <a:latin typeface="Comic Sans MS" pitchFamily="66" charset="0"/>
              </a:rPr>
              <a:t>between them and their </a:t>
            </a:r>
            <a:r>
              <a:rPr lang="en-GB" sz="3200" b="1" dirty="0" smtClean="0">
                <a:latin typeface="Comic Sans MS" pitchFamily="66" charset="0"/>
              </a:rPr>
              <a:t>peers.</a:t>
            </a:r>
            <a:endParaRPr lang="en-GB" sz="3200" b="1" dirty="0"/>
          </a:p>
        </p:txBody>
      </p:sp>
    </p:spTree>
    <p:extLst>
      <p:ext uri="{BB962C8B-B14F-4D97-AF65-F5344CB8AC3E}">
        <p14:creationId xmlns="" xmlns:p14="http://schemas.microsoft.com/office/powerpoint/2010/main" val="854500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11560" y="1412776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827584" y="692696"/>
            <a:ext cx="7848872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How Can You Help?</a:t>
            </a:r>
          </a:p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Tell us about your child; YOU know them best!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Talk to your child’s Class Teacher; keep an open dialogue going; share any concerns.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Talk to SENCO; ask advice; share any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concerns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If your child is on SEN Support or has an EHCP/Statement, attend ALL half termly reviews.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Know your child’s targets and what needs to be done to achieve them.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Support your child with their Home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latin typeface="Comic Sans MS" panose="030F0702030302020204" pitchFamily="66" charset="0"/>
            </a:endParaRPr>
          </a:p>
        </p:txBody>
      </p:sp>
      <p:pic>
        <p:nvPicPr>
          <p:cNvPr id="6" name="Picture 5" descr="chacewater-embl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733256"/>
            <a:ext cx="3547294" cy="85490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7963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65760"/>
            <a:ext cx="8424936" cy="1335048"/>
          </a:xfrm>
        </p:spPr>
        <p:txBody>
          <a:bodyPr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Who can you go to for help?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44362"/>
            <a:ext cx="8496944" cy="4852989"/>
          </a:xfrm>
        </p:spPr>
        <p:txBody>
          <a:bodyPr>
            <a:normAutofit/>
          </a:bodyPr>
          <a:lstStyle/>
          <a:p>
            <a:r>
              <a:rPr lang="en-GB" sz="2000" u="sng" dirty="0">
                <a:latin typeface="Comic Sans MS" pitchFamily="66" charset="0"/>
              </a:rPr>
              <a:t>Class </a:t>
            </a:r>
            <a:r>
              <a:rPr lang="en-GB" sz="2000" u="sng" dirty="0" smtClean="0">
                <a:latin typeface="Comic Sans MS" pitchFamily="66" charset="0"/>
              </a:rPr>
              <a:t>teachers</a:t>
            </a:r>
          </a:p>
          <a:p>
            <a:endParaRPr lang="en-GB" sz="2000" u="sng" dirty="0">
              <a:latin typeface="Comic Sans MS" pitchFamily="66" charset="0"/>
            </a:endParaRPr>
          </a:p>
          <a:p>
            <a:r>
              <a:rPr lang="en-GB" sz="2000" u="sng" dirty="0" smtClean="0">
                <a:latin typeface="Comic Sans MS" pitchFamily="66" charset="0"/>
              </a:rPr>
              <a:t>Emma Law</a:t>
            </a:r>
            <a:r>
              <a:rPr lang="en-GB" sz="2000" dirty="0" smtClean="0">
                <a:latin typeface="Comic Sans MS" pitchFamily="66" charset="0"/>
              </a:rPr>
              <a:t>– Assistant Head Teacher</a:t>
            </a:r>
            <a:br>
              <a:rPr lang="en-GB" sz="2000" dirty="0" smtClean="0">
                <a:latin typeface="Comic Sans MS" pitchFamily="66" charset="0"/>
              </a:rPr>
            </a:br>
            <a:r>
              <a:rPr lang="en-GB" sz="2000" dirty="0" smtClean="0">
                <a:latin typeface="Comic Sans MS" pitchFamily="66" charset="0"/>
              </a:rPr>
              <a:t>                  SEND Coordinator</a:t>
            </a: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>
              <a:latin typeface="Comic Sans MS" pitchFamily="66" charset="0"/>
            </a:endParaRPr>
          </a:p>
          <a:p>
            <a:endParaRPr lang="en-GB" sz="2000" u="sng" dirty="0" smtClean="0">
              <a:latin typeface="Comic Sans MS" pitchFamily="66" charset="0"/>
            </a:endParaRPr>
          </a:p>
          <a:p>
            <a:r>
              <a:rPr lang="en-GB" sz="2000" u="sng" dirty="0" smtClean="0">
                <a:latin typeface="Comic Sans MS" pitchFamily="66" charset="0"/>
              </a:rPr>
              <a:t>Family Information Service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 smtClean="0">
                <a:latin typeface="Comic Sans MS" pitchFamily="66" charset="0"/>
                <a:hlinkClick r:id="rId2"/>
              </a:rPr>
              <a:t>www.cornwallfisdirectory.org.uk</a:t>
            </a:r>
            <a:r>
              <a:rPr lang="en-GB" sz="2000" dirty="0" smtClean="0">
                <a:latin typeface="Comic Sans MS" pitchFamily="66" charset="0"/>
              </a:rPr>
              <a:t>            </a:t>
            </a:r>
          </a:p>
          <a:p>
            <a:r>
              <a:rPr lang="en-GB" sz="2000" dirty="0" smtClean="0">
                <a:latin typeface="Comic Sans MS" pitchFamily="66" charset="0"/>
                <a:hlinkClick r:id="rId3"/>
              </a:rPr>
              <a:t>www.disabilitycornwall.co.uk</a:t>
            </a:r>
            <a:r>
              <a:rPr lang="en-GB" sz="2000" dirty="0" smtClean="0">
                <a:latin typeface="Comic Sans MS" pitchFamily="66" charset="0"/>
              </a:rPr>
              <a:t>    </a:t>
            </a:r>
            <a:br>
              <a:rPr lang="en-GB" sz="2000" dirty="0" smtClean="0">
                <a:latin typeface="Comic Sans MS" pitchFamily="66" charset="0"/>
              </a:rPr>
            </a:br>
            <a:r>
              <a:rPr lang="en-GB" sz="2000" dirty="0" smtClean="0">
                <a:latin typeface="Comic Sans MS" pitchFamily="66" charset="0"/>
              </a:rPr>
              <a:t>01736 751921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564904"/>
            <a:ext cx="2304256" cy="11521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161584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764" y="332656"/>
            <a:ext cx="8982236" cy="1656184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By the end of this presentation</a:t>
            </a:r>
          </a:p>
          <a:p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you should have the</a:t>
            </a:r>
          </a:p>
          <a:p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answers to all these </a:t>
            </a:r>
          </a:p>
          <a:p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q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uestions…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9592" y="2348880"/>
            <a:ext cx="748883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000" dirty="0" smtClean="0">
                <a:latin typeface="Comic Sans MS" pitchFamily="66" charset="0"/>
              </a:rPr>
              <a:t>What are the SEN Reforms &amp; New Code of Practice?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000" dirty="0" smtClean="0">
                <a:latin typeface="Comic Sans MS" pitchFamily="66" charset="0"/>
              </a:rPr>
              <a:t>What is the  Record of Need?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000" dirty="0" smtClean="0">
                <a:latin typeface="Comic Sans MS" pitchFamily="66" charset="0"/>
              </a:rPr>
              <a:t>What, if anything, can I expect to happen for my child?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000" dirty="0" smtClean="0">
                <a:latin typeface="Comic Sans MS" pitchFamily="66" charset="0"/>
              </a:rPr>
              <a:t>How well can I expect my child to do?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000" dirty="0" smtClean="0">
                <a:latin typeface="Comic Sans MS" pitchFamily="66" charset="0"/>
              </a:rPr>
              <a:t>How will I be involved and how can I help my child?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000" dirty="0" smtClean="0">
                <a:latin typeface="Comic Sans MS" pitchFamily="66" charset="0"/>
              </a:rPr>
              <a:t>Who can I go to for help or to answer my questions?</a:t>
            </a:r>
          </a:p>
          <a:p>
            <a:pPr>
              <a:lnSpc>
                <a:spcPct val="150000"/>
              </a:lnSpc>
            </a:pPr>
            <a:endParaRPr lang="en-GB" sz="20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2000" dirty="0" smtClean="0">
              <a:latin typeface="Comic Sans MS" pitchFamily="66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GB" sz="2800" dirty="0" smtClean="0">
              <a:latin typeface="Comic Sans MS" pitchFamily="66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GB" sz="2800" dirty="0" smtClean="0">
              <a:latin typeface="Comic Sans MS" pitchFamily="66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GB" sz="2800" dirty="0" smtClean="0">
              <a:latin typeface="Comic Sans MS" pitchFamily="66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GB" sz="2800" dirty="0">
              <a:latin typeface="Comic Sans MS" pitchFamily="66" charset="0"/>
            </a:endParaRPr>
          </a:p>
        </p:txBody>
      </p:sp>
      <p:pic>
        <p:nvPicPr>
          <p:cNvPr id="6" name="Picture 5" descr="chacewater-embl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556447"/>
            <a:ext cx="5400600" cy="13015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579327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332656"/>
            <a:ext cx="763284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GB" altLang="en-US" sz="2800" dirty="0" smtClean="0">
                <a:solidFill>
                  <a:schemeClr val="accent1"/>
                </a:solidFill>
                <a:latin typeface="Comic Sans MS" pitchFamily="66" charset="0"/>
              </a:rPr>
              <a:t>The SEN Reforms</a:t>
            </a:r>
          </a:p>
          <a:p>
            <a:pPr algn="ctr">
              <a:spcBef>
                <a:spcPct val="0"/>
              </a:spcBef>
            </a:pPr>
            <a:endParaRPr lang="en-GB" altLang="en-US" dirty="0">
              <a:solidFill>
                <a:schemeClr val="accent1"/>
              </a:solidFill>
              <a:latin typeface="Comic Sans MS" pitchFamily="66" charset="0"/>
            </a:endParaRPr>
          </a:p>
          <a:p>
            <a:pPr algn="ctr">
              <a:spcBef>
                <a:spcPct val="0"/>
              </a:spcBef>
            </a:pPr>
            <a:r>
              <a:rPr lang="en-GB" alt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 SEN Reforms are part of </a:t>
            </a:r>
            <a:r>
              <a:rPr lang="en-GB" alt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 </a:t>
            </a:r>
            <a:r>
              <a:rPr lang="en-GB" alt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Children and Families </a:t>
            </a:r>
            <a:r>
              <a:rPr lang="en-GB" alt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Act 2014.</a:t>
            </a:r>
            <a:endParaRPr lang="en-GB" alt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5" y="1916832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 New SEN Code of Practice</a:t>
            </a:r>
            <a:r>
              <a:rPr lang="en-GB" altLang="en-US" dirty="0">
                <a:solidFill>
                  <a:srgbClr val="000099"/>
                </a:solidFill>
                <a:latin typeface="Comic Sans MS" pitchFamily="66" charset="0"/>
              </a:rPr>
              <a:t>, published in July 2014, tells us how the legislation will be implemented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2852936"/>
            <a:ext cx="763284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2000" dirty="0">
                <a:solidFill>
                  <a:srgbClr val="000099"/>
                </a:solidFill>
                <a:latin typeface="Comic Sans MS" pitchFamily="66" charset="0"/>
              </a:rPr>
              <a:t>It contains a complete overhaul of our current systems and will have enormous impact on schools.</a:t>
            </a:r>
          </a:p>
          <a:p>
            <a:pPr>
              <a:spcBef>
                <a:spcPct val="0"/>
              </a:spcBef>
            </a:pPr>
            <a:endParaRPr lang="en-GB" altLang="en-US" dirty="0">
              <a:solidFill>
                <a:srgbClr val="000099"/>
              </a:solidFill>
              <a:latin typeface="Comic Sans MS" pitchFamily="66" charset="0"/>
            </a:endParaRP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55576" y="3933056"/>
            <a:ext cx="7632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55576" y="3933056"/>
            <a:ext cx="727280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000" dirty="0">
                <a:solidFill>
                  <a:srgbClr val="000099"/>
                </a:solidFill>
                <a:latin typeface="Comic Sans MS" pitchFamily="66" charset="0"/>
              </a:rPr>
              <a:t>The New Code of Practice contains </a:t>
            </a:r>
            <a:r>
              <a:rPr lang="en-GB" altLang="en-US" sz="2000" i="1" dirty="0">
                <a:solidFill>
                  <a:srgbClr val="000099"/>
                </a:solidFill>
                <a:latin typeface="Comic Sans MS" pitchFamily="66" charset="0"/>
              </a:rPr>
              <a:t>statutory guidance </a:t>
            </a:r>
            <a:r>
              <a:rPr lang="en-GB" altLang="en-US" sz="2000" dirty="0">
                <a:solidFill>
                  <a:srgbClr val="000099"/>
                </a:solidFill>
                <a:latin typeface="Comic Sans MS" pitchFamily="66" charset="0"/>
              </a:rPr>
              <a:t>which means that schools must use it to guide their practice.</a:t>
            </a:r>
          </a:p>
          <a:p>
            <a:endParaRPr lang="en-GB" dirty="0"/>
          </a:p>
        </p:txBody>
      </p:sp>
      <p:pic>
        <p:nvPicPr>
          <p:cNvPr id="11" name="Picture 10" descr="chacewater-embl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445224"/>
            <a:ext cx="4627414" cy="111521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83568" y="5589240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GB" altLang="en-US" sz="2000" dirty="0" smtClean="0">
                <a:solidFill>
                  <a:srgbClr val="000099"/>
                </a:solidFill>
                <a:latin typeface="Comic Sans MS" pitchFamily="66" charset="0"/>
              </a:rPr>
              <a:t>                                 It </a:t>
            </a:r>
            <a:r>
              <a:rPr lang="en-GB" altLang="en-US" sz="2000" dirty="0">
                <a:solidFill>
                  <a:srgbClr val="000099"/>
                </a:solidFill>
                <a:latin typeface="Comic Sans MS" pitchFamily="66" charset="0"/>
              </a:rPr>
              <a:t>comes into effect in September 2014.</a:t>
            </a:r>
          </a:p>
        </p:txBody>
      </p:sp>
    </p:spTree>
    <p:extLst>
      <p:ext uri="{BB962C8B-B14F-4D97-AF65-F5344CB8AC3E}">
        <p14:creationId xmlns="" xmlns:p14="http://schemas.microsoft.com/office/powerpoint/2010/main" val="6272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7" y="4019579"/>
            <a:ext cx="82467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dirty="0" smtClean="0">
                <a:solidFill>
                  <a:srgbClr val="92D050"/>
                </a:solidFill>
                <a:latin typeface="Comic Sans MS" pitchFamily="66" charset="0"/>
              </a:rPr>
              <a:t>…</a:t>
            </a:r>
            <a:endParaRPr lang="en-GB" altLang="en-US" dirty="0">
              <a:solidFill>
                <a:srgbClr val="92D050"/>
              </a:solidFill>
              <a:latin typeface="Comic Sans MS" pitchFamily="66" charset="0"/>
            </a:endParaRPr>
          </a:p>
          <a:p>
            <a:pPr>
              <a:spcBef>
                <a:spcPct val="0"/>
              </a:spcBef>
            </a:pPr>
            <a:endParaRPr lang="en-GB" altLang="en-US" dirty="0">
              <a:solidFill>
                <a:srgbClr val="000099"/>
              </a:solidFill>
              <a:latin typeface="Comic Sans MS" pitchFamily="66" charset="0"/>
            </a:endParaRPr>
          </a:p>
          <a:p>
            <a:pPr>
              <a:spcBef>
                <a:spcPct val="0"/>
              </a:spcBef>
            </a:pPr>
            <a:endParaRPr lang="en-GB" altLang="en-US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b="1" dirty="0">
              <a:solidFill>
                <a:srgbClr val="000099"/>
              </a:solidFill>
              <a:latin typeface="Comic Sans MS" pitchFamily="66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b="1" dirty="0" smtClean="0">
                <a:solidFill>
                  <a:srgbClr val="000099"/>
                </a:solidFill>
                <a:latin typeface="Comic Sans MS" pitchFamily="66" charset="0"/>
              </a:rPr>
              <a:t>There must be collaboration between </a:t>
            </a:r>
            <a:r>
              <a:rPr lang="en-GB" altLang="en-US" b="1" dirty="0">
                <a:solidFill>
                  <a:srgbClr val="000099"/>
                </a:solidFill>
                <a:latin typeface="Comic Sans MS" pitchFamily="66" charset="0"/>
              </a:rPr>
              <a:t>education, health and social </a:t>
            </a:r>
            <a:r>
              <a:rPr lang="en-GB" altLang="en-US" b="1" dirty="0" smtClean="0">
                <a:solidFill>
                  <a:srgbClr val="000099"/>
                </a:solidFill>
                <a:latin typeface="Comic Sans MS" pitchFamily="66" charset="0"/>
              </a:rPr>
              <a:t>care.</a:t>
            </a:r>
            <a:endParaRPr lang="en-GB" altLang="en-US" b="1" dirty="0">
              <a:solidFill>
                <a:srgbClr val="000099"/>
              </a:solidFill>
              <a:latin typeface="Comic Sans MS" pitchFamily="66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dirty="0">
              <a:solidFill>
                <a:srgbClr val="000099"/>
              </a:solidFill>
              <a:latin typeface="Comic Sans MS" pitchFamily="66" charset="0"/>
            </a:endParaRP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124744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b="1" dirty="0">
                <a:solidFill>
                  <a:schemeClr val="accent1"/>
                </a:solidFill>
                <a:latin typeface="Comic Sans MS" pitchFamily="66" charset="0"/>
              </a:rPr>
              <a:t>Parents </a:t>
            </a:r>
            <a:r>
              <a:rPr lang="en-GB" altLang="en-US" b="1" dirty="0">
                <a:solidFill>
                  <a:srgbClr val="002060"/>
                </a:solidFill>
                <a:latin typeface="Comic Sans MS" pitchFamily="66" charset="0"/>
              </a:rPr>
              <a:t>and </a:t>
            </a:r>
            <a:r>
              <a:rPr lang="en-GB" altLang="en-US" b="1" dirty="0">
                <a:solidFill>
                  <a:srgbClr val="000099"/>
                </a:solidFill>
                <a:latin typeface="Comic Sans MS" pitchFamily="66" charset="0"/>
              </a:rPr>
              <a:t>Schools must work in Partnership - Close liaison and co-operation </a:t>
            </a:r>
            <a:endParaRPr lang="en-GB" altLang="en-US" b="1" dirty="0">
              <a:solidFill>
                <a:srgbClr val="92D050"/>
              </a:solidFill>
              <a:latin typeface="Comic Sans MS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2048074"/>
            <a:ext cx="8102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A new category of </a:t>
            </a:r>
            <a:r>
              <a:rPr lang="en-GB" altLang="en-US" b="1" dirty="0">
                <a:solidFill>
                  <a:schemeClr val="accent1"/>
                </a:solidFill>
                <a:latin typeface="Comic Sans MS" pitchFamily="66" charset="0"/>
              </a:rPr>
              <a:t>SEN support </a:t>
            </a:r>
            <a:r>
              <a:rPr lang="en-GB" altLang="en-US" b="1" dirty="0">
                <a:solidFill>
                  <a:srgbClr val="000099"/>
                </a:solidFill>
                <a:latin typeface="Comic Sans MS" pitchFamily="66" charset="0"/>
              </a:rPr>
              <a:t>for children who have SEN that requires additional or different interventions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2896594"/>
            <a:ext cx="8102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b="1" dirty="0">
                <a:solidFill>
                  <a:srgbClr val="000099"/>
                </a:solidFill>
                <a:latin typeface="Comic Sans MS" pitchFamily="66" charset="0"/>
              </a:rPr>
              <a:t>A </a:t>
            </a:r>
            <a:r>
              <a:rPr lang="en-GB" altLang="en-US" b="1" dirty="0">
                <a:solidFill>
                  <a:schemeClr val="accent1"/>
                </a:solidFill>
                <a:latin typeface="Comic Sans MS" pitchFamily="66" charset="0"/>
              </a:rPr>
              <a:t>0-25 ECH plan </a:t>
            </a:r>
            <a:r>
              <a:rPr lang="en-GB" altLang="en-US" b="1" dirty="0">
                <a:solidFill>
                  <a:srgbClr val="000099"/>
                </a:solidFill>
                <a:latin typeface="Comic Sans MS" pitchFamily="66" charset="0"/>
              </a:rPr>
              <a:t>with a focus on </a:t>
            </a:r>
            <a:r>
              <a:rPr lang="en-GB" altLang="en-US" b="1" dirty="0">
                <a:solidFill>
                  <a:schemeClr val="accent1"/>
                </a:solidFill>
                <a:latin typeface="Comic Sans MS" pitchFamily="66" charset="0"/>
              </a:rPr>
              <a:t>outcomes replaces Statements.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35416" y="3573016"/>
            <a:ext cx="8318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en-US" b="1" dirty="0">
                <a:solidFill>
                  <a:srgbClr val="000099"/>
                </a:solidFill>
                <a:latin typeface="Comic Sans MS" pitchFamily="66" charset="0"/>
              </a:rPr>
              <a:t>LA can offer a </a:t>
            </a:r>
            <a:r>
              <a:rPr lang="en-GB" altLang="en-US" b="1" dirty="0">
                <a:solidFill>
                  <a:schemeClr val="accent1"/>
                </a:solidFill>
                <a:latin typeface="Comic Sans MS" pitchFamily="66" charset="0"/>
              </a:rPr>
              <a:t>personal budget to parents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429309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b="1" dirty="0">
                <a:solidFill>
                  <a:srgbClr val="000099"/>
                </a:solidFill>
                <a:latin typeface="Comic Sans MS" pitchFamily="66" charset="0"/>
              </a:rPr>
              <a:t>LA must publish a </a:t>
            </a:r>
            <a:r>
              <a:rPr lang="en-GB" altLang="en-US" b="1" dirty="0">
                <a:solidFill>
                  <a:schemeClr val="accent1"/>
                </a:solidFill>
                <a:latin typeface="Comic Sans MS" pitchFamily="66" charset="0"/>
              </a:rPr>
              <a:t>Local Offer </a:t>
            </a:r>
            <a:r>
              <a:rPr lang="en-GB" altLang="en-US" b="1" dirty="0">
                <a:solidFill>
                  <a:srgbClr val="000099"/>
                </a:solidFill>
                <a:latin typeface="Comic Sans MS" pitchFamily="66" charset="0"/>
              </a:rPr>
              <a:t>(and a </a:t>
            </a:r>
            <a:r>
              <a:rPr lang="en-GB" altLang="en-US" b="1" dirty="0">
                <a:solidFill>
                  <a:schemeClr val="accent1"/>
                </a:solidFill>
                <a:latin typeface="Comic Sans MS" pitchFamily="66" charset="0"/>
              </a:rPr>
              <a:t>School Offer </a:t>
            </a:r>
            <a:r>
              <a:rPr lang="en-GB" altLang="en-US" b="1" dirty="0">
                <a:solidFill>
                  <a:srgbClr val="000099"/>
                </a:solidFill>
                <a:latin typeface="Comic Sans MS" pitchFamily="66" charset="0"/>
              </a:rPr>
              <a:t>by the school)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1560" y="404664"/>
            <a:ext cx="7671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KEY MESSAGES IN THE CODE OF PRACTICE</a:t>
            </a:r>
            <a:endParaRPr lang="en-GB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2" name="Picture 11" descr="chacewater-emble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92650" y="5589240"/>
            <a:ext cx="4051350" cy="9763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0398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2276872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 new SEN Code of Practice </a:t>
            </a:r>
            <a:r>
              <a:rPr lang="en-GB" alt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now states that …   </a:t>
            </a:r>
            <a:endParaRPr lang="en-GB" alt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endParaRPr lang="en-GB" dirty="0"/>
          </a:p>
        </p:txBody>
      </p:sp>
      <p:pic>
        <p:nvPicPr>
          <p:cNvPr id="5" name="Picture 4" descr="chacewater-embl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4509120"/>
            <a:ext cx="6086475" cy="14668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0272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imagesCA9NO6QU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0164">
            <a:off x="7272086" y="2449150"/>
            <a:ext cx="1296988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5" descr="imagesCA77IX3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7707" y="4482618"/>
            <a:ext cx="1152525" cy="153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imagesCAGUZV2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56375" y="299445"/>
            <a:ext cx="875191" cy="1346448"/>
          </a:xfrm>
          <a:prstGeom prst="rect">
            <a:avLst/>
          </a:prstGeom>
        </p:spPr>
      </p:pic>
      <p:pic>
        <p:nvPicPr>
          <p:cNvPr id="10" name="Picture 9" descr="imagesCABV21A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1915" y="5627120"/>
            <a:ext cx="2575560" cy="1135380"/>
          </a:xfrm>
          <a:prstGeom prst="rect">
            <a:avLst/>
          </a:prstGeom>
        </p:spPr>
      </p:pic>
      <p:pic>
        <p:nvPicPr>
          <p:cNvPr id="9" name="Picture 8" descr="autism_pro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" y="5138247"/>
            <a:ext cx="1121030" cy="88879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67544" y="548680"/>
            <a:ext cx="663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23528" y="299445"/>
            <a:ext cx="7200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Four Areas of Need and Disability</a:t>
            </a:r>
          </a:p>
          <a:p>
            <a:pPr algn="ctr"/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60516" y="1340768"/>
            <a:ext cx="62437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Communication and Interaction</a:t>
            </a:r>
          </a:p>
          <a:p>
            <a:pPr>
              <a:defRPr/>
            </a:pPr>
            <a:r>
              <a:rPr lang="en-GB" dirty="0">
                <a:solidFill>
                  <a:srgbClr val="000099"/>
                </a:solidFill>
              </a:rPr>
              <a:t>	</a:t>
            </a:r>
            <a:r>
              <a:rPr lang="en-GB" dirty="0">
                <a:solidFill>
                  <a:srgbClr val="000099"/>
                </a:solidFill>
                <a:latin typeface="Comic Sans MS" panose="030F0702030302020204" pitchFamily="66" charset="0"/>
              </a:rPr>
              <a:t>Including ASD</a:t>
            </a:r>
          </a:p>
          <a:p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524443" y="2281456"/>
            <a:ext cx="55956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Cognition and Learning</a:t>
            </a:r>
          </a:p>
          <a:p>
            <a:pPr lvl="1">
              <a:defRPr/>
            </a:pPr>
            <a:r>
              <a:rPr lang="en-GB" sz="2400" dirty="0">
                <a:solidFill>
                  <a:srgbClr val="000099"/>
                </a:solidFill>
              </a:rPr>
              <a:t>	</a:t>
            </a:r>
            <a:r>
              <a:rPr lang="en-GB" sz="2000" dirty="0">
                <a:solidFill>
                  <a:srgbClr val="000099"/>
                </a:solidFill>
                <a:latin typeface="Comic Sans MS" panose="030F0702030302020204" pitchFamily="66" charset="0"/>
              </a:rPr>
              <a:t>Including Dyslexia</a:t>
            </a:r>
          </a:p>
          <a:p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75968" y="3330816"/>
            <a:ext cx="55956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Sensory and/or Physical </a:t>
            </a:r>
          </a:p>
          <a:p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67544" y="4080472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Social, Mental and Emotional Health </a:t>
            </a:r>
          </a:p>
          <a:p>
            <a:pPr lvl="1">
              <a:defRPr/>
            </a:pPr>
            <a:r>
              <a:rPr lang="en-GB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	</a:t>
            </a:r>
            <a:r>
              <a:rPr lang="en-GB" sz="2000" dirty="0">
                <a:solidFill>
                  <a:srgbClr val="000099"/>
                </a:solidFill>
                <a:latin typeface="Comic Sans MS" panose="030F0702030302020204" pitchFamily="66" charset="0"/>
              </a:rPr>
              <a:t>Including ADHD</a:t>
            </a:r>
          </a:p>
        </p:txBody>
      </p:sp>
    </p:spTree>
    <p:extLst>
      <p:ext uri="{BB962C8B-B14F-4D97-AF65-F5344CB8AC3E}">
        <p14:creationId xmlns="" xmlns:p14="http://schemas.microsoft.com/office/powerpoint/2010/main" val="321633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34797464"/>
              </p:ext>
            </p:extLst>
          </p:nvPr>
        </p:nvGraphicFramePr>
        <p:xfrm>
          <a:off x="323528" y="1196752"/>
          <a:ext cx="7566099" cy="542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71800" y="5157192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Comic Sans MS" panose="030F0702030302020204" pitchFamily="66" charset="0"/>
              </a:rPr>
              <a:t>ON ALERT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7744" y="4005064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For those who require support that is additional or different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1840" y="2924944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Comic Sans MS" panose="030F0702030302020204" pitchFamily="66" charset="0"/>
              </a:rPr>
              <a:t>SEN SUPPORT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86568" y="5492546"/>
            <a:ext cx="53627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b="1" dirty="0">
                <a:latin typeface="Comic Sans MS" panose="030F0702030302020204" pitchFamily="66" charset="0"/>
              </a:rPr>
              <a:t>Pupils who have fallen behind and are being monitored closely prior to consideration being given to SEN support. They may just require ‘Catch-Up’</a:t>
            </a:r>
          </a:p>
          <a:p>
            <a:endParaRPr lang="en-GB" dirty="0"/>
          </a:p>
        </p:txBody>
      </p:sp>
      <p:pic>
        <p:nvPicPr>
          <p:cNvPr id="12" name="Picture 11" descr="chacewater-emblem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332656"/>
            <a:ext cx="3619302" cy="872257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1623060" y="404664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Levels of need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605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4" grpId="0"/>
      <p:bldP spid="9" grpId="0"/>
      <p:bldP spid="10" grpId="0"/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Record of Need at </a:t>
            </a:r>
            <a:r>
              <a:rPr lang="en-GB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Chacewater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Pupils receiving SEN Support or who have a EHCP/Statement are placed on the School Record of Need.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Parents are informed and asked to attend a </a:t>
            </a:r>
            <a:r>
              <a:rPr lang="en-GB" sz="20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termly</a:t>
            </a:r>
            <a:r>
              <a:rPr lang="en-GB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planning meeting which is part of the Asses, Plan, Do, Review Cycle 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All pupils on the RON will have an Individual Provision Map which will be informed by the Assess, Plan, Do Review Cycle.</a:t>
            </a:r>
            <a:endParaRPr lang="en-GB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chacewater-embl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91150"/>
            <a:ext cx="6086475" cy="14668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1410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7584" y="476672"/>
            <a:ext cx="752094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How does it help your child to be on the RON?</a:t>
            </a:r>
            <a:endParaRPr lang="en-GB" sz="3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60848"/>
            <a:ext cx="8136904" cy="453650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It allows us to plan provision to address their needs.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It allows access to additional resources including other professionals with specific expertise:</a:t>
            </a:r>
          </a:p>
          <a:p>
            <a:pPr marL="0" indent="0" algn="ctr"/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	Educational Psychologist; </a:t>
            </a:r>
            <a:br>
              <a:rPr lang="en-GB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Speech, Language 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&amp;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Communication Therapist; </a:t>
            </a:r>
            <a:br>
              <a:rPr lang="en-GB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Physical Disability Advisor; Dyslexia Advisor; ASD Advisor	</a:t>
            </a:r>
          </a:p>
          <a:p>
            <a:pPr marL="0" indent="0" algn="ctr"/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Physiotherapist; Behaviour Specialists</a:t>
            </a:r>
          </a:p>
          <a:p>
            <a:pPr marL="0" indent="0"/>
            <a:endParaRPr lang="en-GB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6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It helps us to work closely together.</a:t>
            </a:r>
          </a:p>
          <a:p>
            <a:pPr marL="0" indent="0"/>
            <a:endParaRPr lang="en-GB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 algn="ctr"/>
            <a:endParaRPr lang="en-GB" sz="36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 algn="ctr"/>
            <a:r>
              <a:rPr lang="en-GB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It ensures equality of opportunity</a:t>
            </a:r>
            <a:endParaRPr lang="en-GB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9868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</TotalTime>
  <Words>978</Words>
  <Application>Microsoft Office PowerPoint</Application>
  <PresentationFormat>On-screen Show (4:3)</PresentationFormat>
  <Paragraphs>164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Meeting  Individual Needs at  Chacewater CP School </vt:lpstr>
      <vt:lpstr>Slide 2</vt:lpstr>
      <vt:lpstr>Slide 3</vt:lpstr>
      <vt:lpstr>Slide 4</vt:lpstr>
      <vt:lpstr>Slide 5</vt:lpstr>
      <vt:lpstr>Slide 6</vt:lpstr>
      <vt:lpstr>Slide 7</vt:lpstr>
      <vt:lpstr>The Record of Need at Chacewater</vt:lpstr>
      <vt:lpstr>How does it help your child to be on the RON?</vt:lpstr>
      <vt:lpstr>INDIVIDUAL provision map </vt:lpstr>
      <vt:lpstr>The Cycle of Support at Chacewater </vt:lpstr>
      <vt:lpstr>Slide 12</vt:lpstr>
      <vt:lpstr>What is the difference between a Statement and an EHCP?</vt:lpstr>
      <vt:lpstr> Transfer Reviews </vt:lpstr>
      <vt:lpstr>What support is there for you during the transfer or statutory assessment process?</vt:lpstr>
      <vt:lpstr>How well can I expect my child do?</vt:lpstr>
      <vt:lpstr>Slide 17</vt:lpstr>
      <vt:lpstr>Who can you go to for help?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standalone</dc:creator>
  <cp:lastModifiedBy>Factory Install</cp:lastModifiedBy>
  <cp:revision>79</cp:revision>
  <dcterms:created xsi:type="dcterms:W3CDTF">2013-09-10T10:48:29Z</dcterms:created>
  <dcterms:modified xsi:type="dcterms:W3CDTF">2015-08-10T15:04:47Z</dcterms:modified>
</cp:coreProperties>
</file>